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8" r:id="rId3"/>
    <p:sldId id="349" r:id="rId4"/>
    <p:sldId id="350" r:id="rId5"/>
    <p:sldId id="351" r:id="rId6"/>
    <p:sldId id="352" r:id="rId7"/>
    <p:sldId id="354" r:id="rId8"/>
    <p:sldId id="355" r:id="rId9"/>
    <p:sldId id="357" r:id="rId10"/>
    <p:sldId id="358" r:id="rId11"/>
    <p:sldId id="359" r:id="rId12"/>
    <p:sldId id="372" r:id="rId13"/>
    <p:sldId id="371" r:id="rId14"/>
    <p:sldId id="360" r:id="rId15"/>
    <p:sldId id="364" r:id="rId16"/>
    <p:sldId id="361" r:id="rId17"/>
    <p:sldId id="362" r:id="rId18"/>
    <p:sldId id="365" r:id="rId19"/>
    <p:sldId id="366" r:id="rId20"/>
    <p:sldId id="363" r:id="rId21"/>
    <p:sldId id="367" r:id="rId22"/>
    <p:sldId id="373" r:id="rId23"/>
    <p:sldId id="368" r:id="rId24"/>
    <p:sldId id="369" r:id="rId25"/>
    <p:sldId id="370" r:id="rId26"/>
    <p:sldId id="374" r:id="rId27"/>
    <p:sldId id="375" r:id="rId28"/>
    <p:sldId id="376" r:id="rId29"/>
    <p:sldId id="377" r:id="rId30"/>
    <p:sldId id="378" r:id="rId31"/>
    <p:sldId id="379"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727" autoAdjust="0"/>
  </p:normalViewPr>
  <p:slideViewPr>
    <p:cSldViewPr snapToGrid="0">
      <p:cViewPr varScale="1">
        <p:scale>
          <a:sx n="103" d="100"/>
          <a:sy n="103" d="100"/>
        </p:scale>
        <p:origin x="85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5C562-574F-43E2-8D23-7B9E3E09DB39}" type="datetimeFigureOut">
              <a:rPr kumimoji="1" lang="ja-JP" altLang="en-US" smtClean="0"/>
              <a:t>2023/7/28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589370-D288-4BDE-BD71-CCA6C7D5E50D}" type="slidenum">
              <a:rPr kumimoji="1" lang="ja-JP" altLang="en-US" smtClean="0"/>
              <a:t>‹#›</a:t>
            </a:fld>
            <a:endParaRPr kumimoji="1" lang="ja-JP" altLang="en-US"/>
          </a:p>
        </p:txBody>
      </p:sp>
    </p:spTree>
    <p:extLst>
      <p:ext uri="{BB962C8B-B14F-4D97-AF65-F5344CB8AC3E}">
        <p14:creationId xmlns:p14="http://schemas.microsoft.com/office/powerpoint/2010/main" val="32652986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司令塔，処理の振り分けを行う</a:t>
            </a:r>
            <a:endParaRPr kumimoji="1" lang="en-US" altLang="ja-JP" dirty="0"/>
          </a:p>
          <a:p>
            <a:r>
              <a:rPr kumimoji="1" lang="ja-JP" altLang="en-US" dirty="0"/>
              <a:t>コア：コンピュータの動作に必要な計算を行う部分</a:t>
            </a:r>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2</a:t>
            </a:fld>
            <a:endParaRPr kumimoji="1" lang="ja-JP" altLang="en-US"/>
          </a:p>
        </p:txBody>
      </p:sp>
    </p:spTree>
    <p:extLst>
      <p:ext uri="{BB962C8B-B14F-4D97-AF65-F5344CB8AC3E}">
        <p14:creationId xmlns:p14="http://schemas.microsoft.com/office/powerpoint/2010/main" val="3944790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0.75</a:t>
            </a:r>
            <a:r>
              <a:rPr kumimoji="1" lang="ja-JP" altLang="en-US" dirty="0"/>
              <a:t>は確率の低い単語に対する補正値</a:t>
            </a:r>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11</a:t>
            </a:fld>
            <a:endParaRPr kumimoji="1" lang="ja-JP" altLang="en-US"/>
          </a:p>
        </p:txBody>
      </p:sp>
    </p:spTree>
    <p:extLst>
      <p:ext uri="{BB962C8B-B14F-4D97-AF65-F5344CB8AC3E}">
        <p14:creationId xmlns:p14="http://schemas.microsoft.com/office/powerpoint/2010/main" val="330674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0.75</a:t>
            </a:r>
            <a:r>
              <a:rPr kumimoji="1" lang="ja-JP" altLang="en-US" dirty="0"/>
              <a:t>は確率の低い単語に対する補正値</a:t>
            </a:r>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12</a:t>
            </a:fld>
            <a:endParaRPr kumimoji="1" lang="ja-JP" altLang="en-US"/>
          </a:p>
        </p:txBody>
      </p:sp>
    </p:spTree>
    <p:extLst>
      <p:ext uri="{BB962C8B-B14F-4D97-AF65-F5344CB8AC3E}">
        <p14:creationId xmlns:p14="http://schemas.microsoft.com/office/powerpoint/2010/main" val="4236702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0.75</a:t>
            </a:r>
            <a:r>
              <a:rPr kumimoji="1" lang="ja-JP" altLang="en-US" dirty="0"/>
              <a:t>は確率の低い単語に対する補正値</a:t>
            </a:r>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13</a:t>
            </a:fld>
            <a:endParaRPr kumimoji="1" lang="ja-JP" altLang="en-US"/>
          </a:p>
        </p:txBody>
      </p:sp>
    </p:spTree>
    <p:extLst>
      <p:ext uri="{BB962C8B-B14F-4D97-AF65-F5344CB8AC3E}">
        <p14:creationId xmlns:p14="http://schemas.microsoft.com/office/powerpoint/2010/main" val="503813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他には主成分分析や多次元尺度構成法による次元縮約による方法や</a:t>
            </a:r>
            <a:r>
              <a:rPr kumimoji="1" lang="en-US" altLang="ja-JP" dirty="0"/>
              <a:t>NN</a:t>
            </a:r>
            <a:r>
              <a:rPr kumimoji="1" lang="ja-JP" altLang="en-US" dirty="0"/>
              <a:t>によるエンベディングが存在する</a:t>
            </a:r>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14</a:t>
            </a:fld>
            <a:endParaRPr kumimoji="1" lang="ja-JP" altLang="en-US"/>
          </a:p>
        </p:txBody>
      </p:sp>
    </p:spTree>
    <p:extLst>
      <p:ext uri="{BB962C8B-B14F-4D97-AF65-F5344CB8AC3E}">
        <p14:creationId xmlns:p14="http://schemas.microsoft.com/office/powerpoint/2010/main" val="103663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他には主成分分析や多次元尺度構成法による次元縮約による方法や</a:t>
            </a:r>
            <a:r>
              <a:rPr kumimoji="1" lang="en-US" altLang="ja-JP" dirty="0"/>
              <a:t>NN</a:t>
            </a:r>
            <a:r>
              <a:rPr kumimoji="1" lang="ja-JP" altLang="en-US" dirty="0"/>
              <a:t>によるエンベディングが存在する</a:t>
            </a:r>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15</a:t>
            </a:fld>
            <a:endParaRPr kumimoji="1" lang="ja-JP" altLang="en-US"/>
          </a:p>
        </p:txBody>
      </p:sp>
    </p:spTree>
    <p:extLst>
      <p:ext uri="{BB962C8B-B14F-4D97-AF65-F5344CB8AC3E}">
        <p14:creationId xmlns:p14="http://schemas.microsoft.com/office/powerpoint/2010/main" val="469995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0.75</a:t>
            </a:r>
            <a:r>
              <a:rPr kumimoji="1" lang="ja-JP" altLang="en-US" dirty="0"/>
              <a:t>は確率の低い単語に対する補正値</a:t>
            </a:r>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16</a:t>
            </a:fld>
            <a:endParaRPr kumimoji="1" lang="ja-JP" altLang="en-US"/>
          </a:p>
        </p:txBody>
      </p:sp>
    </p:spTree>
    <p:extLst>
      <p:ext uri="{BB962C8B-B14F-4D97-AF65-F5344CB8AC3E}">
        <p14:creationId xmlns:p14="http://schemas.microsoft.com/office/powerpoint/2010/main" val="3411351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0.75</a:t>
            </a:r>
            <a:r>
              <a:rPr kumimoji="1" lang="ja-JP" altLang="en-US" dirty="0"/>
              <a:t>は確率の低い単語に対する補正値</a:t>
            </a:r>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17</a:t>
            </a:fld>
            <a:endParaRPr kumimoji="1" lang="ja-JP" altLang="en-US"/>
          </a:p>
        </p:txBody>
      </p:sp>
    </p:spTree>
    <p:extLst>
      <p:ext uri="{BB962C8B-B14F-4D97-AF65-F5344CB8AC3E}">
        <p14:creationId xmlns:p14="http://schemas.microsoft.com/office/powerpoint/2010/main" val="2773086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0.75</a:t>
            </a:r>
            <a:r>
              <a:rPr kumimoji="1" lang="ja-JP" altLang="en-US" dirty="0"/>
              <a:t>は確率の低い単語に対する補正値</a:t>
            </a:r>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18</a:t>
            </a:fld>
            <a:endParaRPr kumimoji="1" lang="ja-JP" altLang="en-US"/>
          </a:p>
        </p:txBody>
      </p:sp>
    </p:spTree>
    <p:extLst>
      <p:ext uri="{BB962C8B-B14F-4D97-AF65-F5344CB8AC3E}">
        <p14:creationId xmlns:p14="http://schemas.microsoft.com/office/powerpoint/2010/main" val="782831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0.75</a:t>
            </a:r>
            <a:r>
              <a:rPr kumimoji="1" lang="ja-JP" altLang="en-US" dirty="0"/>
              <a:t>は確率の低い単語に対する補正値</a:t>
            </a:r>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19</a:t>
            </a:fld>
            <a:endParaRPr kumimoji="1" lang="ja-JP" altLang="en-US"/>
          </a:p>
        </p:txBody>
      </p:sp>
    </p:spTree>
    <p:extLst>
      <p:ext uri="{BB962C8B-B14F-4D97-AF65-F5344CB8AC3E}">
        <p14:creationId xmlns:p14="http://schemas.microsoft.com/office/powerpoint/2010/main" val="2792958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0.75</a:t>
            </a:r>
            <a:r>
              <a:rPr kumimoji="1" lang="ja-JP" altLang="en-US" dirty="0"/>
              <a:t>は確率の低い単語に対する補正値</a:t>
            </a:r>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20</a:t>
            </a:fld>
            <a:endParaRPr kumimoji="1" lang="ja-JP" altLang="en-US"/>
          </a:p>
        </p:txBody>
      </p:sp>
    </p:spTree>
    <p:extLst>
      <p:ext uri="{BB962C8B-B14F-4D97-AF65-F5344CB8AC3E}">
        <p14:creationId xmlns:p14="http://schemas.microsoft.com/office/powerpoint/2010/main" val="1015418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司令塔，処理の振り分けを行う</a:t>
            </a:r>
            <a:endParaRPr kumimoji="1" lang="en-US" altLang="ja-JP" dirty="0"/>
          </a:p>
          <a:p>
            <a:r>
              <a:rPr kumimoji="1" lang="ja-JP" altLang="en-US" dirty="0"/>
              <a:t>コア：コンピュータの動作に必要な計算を行う部分</a:t>
            </a:r>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3</a:t>
            </a:fld>
            <a:endParaRPr kumimoji="1" lang="ja-JP" altLang="en-US"/>
          </a:p>
        </p:txBody>
      </p:sp>
    </p:spTree>
    <p:extLst>
      <p:ext uri="{BB962C8B-B14F-4D97-AF65-F5344CB8AC3E}">
        <p14:creationId xmlns:p14="http://schemas.microsoft.com/office/powerpoint/2010/main" val="3000856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0.75</a:t>
            </a:r>
            <a:r>
              <a:rPr kumimoji="1" lang="ja-JP" altLang="en-US" dirty="0"/>
              <a:t>は確率の低い単語に対する補正値</a:t>
            </a:r>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21</a:t>
            </a:fld>
            <a:endParaRPr kumimoji="1" lang="ja-JP" altLang="en-US"/>
          </a:p>
        </p:txBody>
      </p:sp>
    </p:spTree>
    <p:extLst>
      <p:ext uri="{BB962C8B-B14F-4D97-AF65-F5344CB8AC3E}">
        <p14:creationId xmlns:p14="http://schemas.microsoft.com/office/powerpoint/2010/main" val="1038612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0.75</a:t>
            </a:r>
            <a:r>
              <a:rPr kumimoji="1" lang="ja-JP" altLang="en-US" dirty="0"/>
              <a:t>は確率の低い単語に対する補正値</a:t>
            </a:r>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22</a:t>
            </a:fld>
            <a:endParaRPr kumimoji="1" lang="ja-JP" altLang="en-US"/>
          </a:p>
        </p:txBody>
      </p:sp>
    </p:spTree>
    <p:extLst>
      <p:ext uri="{BB962C8B-B14F-4D97-AF65-F5344CB8AC3E}">
        <p14:creationId xmlns:p14="http://schemas.microsoft.com/office/powerpoint/2010/main" val="722138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0.75</a:t>
            </a:r>
            <a:r>
              <a:rPr kumimoji="1" lang="ja-JP" altLang="en-US" dirty="0"/>
              <a:t>は確率の低い単語に対する補正値</a:t>
            </a:r>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23</a:t>
            </a:fld>
            <a:endParaRPr kumimoji="1" lang="ja-JP" altLang="en-US"/>
          </a:p>
        </p:txBody>
      </p:sp>
    </p:spTree>
    <p:extLst>
      <p:ext uri="{BB962C8B-B14F-4D97-AF65-F5344CB8AC3E}">
        <p14:creationId xmlns:p14="http://schemas.microsoft.com/office/powerpoint/2010/main" val="3496036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全体の構造ハブ（多数のリンクを持つ中心的なノード）の存在などが分かる</a:t>
            </a:r>
            <a:endParaRPr kumimoji="1" lang="en-US" altLang="ja-JP" dirty="0"/>
          </a:p>
          <a:p>
            <a:r>
              <a:rPr lang="ja-JP" altLang="en-US" sz="1800" b="0" i="0" u="none" strike="noStrike" dirty="0">
                <a:solidFill>
                  <a:srgbClr val="000000"/>
                </a:solidFill>
                <a:effectLst/>
                <a:latin typeface="Arial" panose="020B0604020202020204" pitchFamily="34" charset="0"/>
              </a:rPr>
              <a:t>ブリッジやハブといったネットワークの役割に基づく構造的等価性は、各ノードの近傍を観察するだけで推測できる。探索を近傍ノードに限定することで、</a:t>
            </a:r>
            <a:r>
              <a:rPr lang="en-US" altLang="ja-JP" sz="1800" b="0" i="0" u="none" strike="noStrike" dirty="0">
                <a:solidFill>
                  <a:srgbClr val="000000"/>
                </a:solidFill>
                <a:effectLst/>
                <a:latin typeface="Arial" panose="020B0604020202020204" pitchFamily="34" charset="0"/>
              </a:rPr>
              <a:t>BFS</a:t>
            </a:r>
            <a:r>
              <a:rPr lang="ja-JP" altLang="en-US" sz="1800" b="0" i="0" u="none" strike="noStrike" dirty="0">
                <a:solidFill>
                  <a:srgbClr val="000000"/>
                </a:solidFill>
                <a:effectLst/>
                <a:latin typeface="Arial" panose="020B0604020202020204" pitchFamily="34" charset="0"/>
              </a:rPr>
              <a:t>はこの特徴</a:t>
            </a:r>
            <a:endParaRPr lang="en-US" altLang="ja-JP" sz="1800" b="0" i="0" u="none" strike="noStrike" dirty="0">
              <a:solidFill>
                <a:srgbClr val="000000"/>
              </a:solidFill>
              <a:effectLst/>
              <a:latin typeface="Arial" panose="020B0604020202020204" pitchFamily="34" charset="0"/>
            </a:endParaRPr>
          </a:p>
          <a:p>
            <a:endParaRPr kumimoji="1" lang="en-US" altLang="ja-JP" sz="1800" b="0" i="0" u="none" strike="noStrike" dirty="0">
              <a:solidFill>
                <a:srgbClr val="000000"/>
              </a:solidFill>
              <a:effectLst/>
              <a:latin typeface="Arial" panose="020B0604020202020204" pitchFamily="34" charset="0"/>
            </a:endParaRPr>
          </a:p>
          <a:p>
            <a:r>
              <a:rPr kumimoji="1" lang="ja-JP" altLang="en-US" sz="1800" b="0" i="0" u="none" strike="noStrike" dirty="0">
                <a:solidFill>
                  <a:srgbClr val="000000"/>
                </a:solidFill>
                <a:effectLst/>
                <a:latin typeface="Arial" panose="020B0604020202020204" pitchFamily="34" charset="0"/>
              </a:rPr>
              <a:t>探索手法によって得られる情報は異なる</a:t>
            </a:r>
            <a:endParaRPr kumimoji="1" lang="ja-JP" altLang="en-US" dirty="0"/>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24</a:t>
            </a:fld>
            <a:endParaRPr kumimoji="1" lang="ja-JP" altLang="en-US"/>
          </a:p>
        </p:txBody>
      </p:sp>
    </p:spTree>
    <p:extLst>
      <p:ext uri="{BB962C8B-B14F-4D97-AF65-F5344CB8AC3E}">
        <p14:creationId xmlns:p14="http://schemas.microsoft.com/office/powerpoint/2010/main" val="1709949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全体の構造ハブ（多数のリンクを持つ中心的なノード）の存在などが分かる</a:t>
            </a:r>
            <a:endParaRPr kumimoji="1" lang="en-US" altLang="ja-JP" dirty="0"/>
          </a:p>
          <a:p>
            <a:r>
              <a:rPr lang="ja-JP" altLang="en-US" sz="1800" b="0" i="0" u="none" strike="noStrike" dirty="0">
                <a:solidFill>
                  <a:srgbClr val="000000"/>
                </a:solidFill>
                <a:effectLst/>
                <a:latin typeface="Arial" panose="020B0604020202020204" pitchFamily="34" charset="0"/>
              </a:rPr>
              <a:t>ブリッジやハブといったネットワークの役割に基づく構造的等価性は、各ノードの近傍を観察するだけで推測できる。探索を近傍ノードに限定することで、</a:t>
            </a:r>
            <a:r>
              <a:rPr lang="en-US" altLang="ja-JP" sz="1800" b="0" i="0" u="none" strike="noStrike" dirty="0">
                <a:solidFill>
                  <a:srgbClr val="000000"/>
                </a:solidFill>
                <a:effectLst/>
                <a:latin typeface="Arial" panose="020B0604020202020204" pitchFamily="34" charset="0"/>
              </a:rPr>
              <a:t>BFS</a:t>
            </a:r>
            <a:r>
              <a:rPr lang="ja-JP" altLang="en-US" sz="1800" b="0" i="0" u="none" strike="noStrike" dirty="0">
                <a:solidFill>
                  <a:srgbClr val="000000"/>
                </a:solidFill>
                <a:effectLst/>
                <a:latin typeface="Arial" panose="020B0604020202020204" pitchFamily="34" charset="0"/>
              </a:rPr>
              <a:t>はこの特徴</a:t>
            </a:r>
            <a:endParaRPr lang="en-US" altLang="ja-JP" sz="1800" b="0" i="0" u="none" strike="noStrike" dirty="0">
              <a:solidFill>
                <a:srgbClr val="000000"/>
              </a:solidFill>
              <a:effectLst/>
              <a:latin typeface="Arial" panose="020B0604020202020204" pitchFamily="34" charset="0"/>
            </a:endParaRPr>
          </a:p>
          <a:p>
            <a:endParaRPr kumimoji="1" lang="en-US" altLang="ja-JP" sz="1800" b="0" i="0" u="none" strike="noStrike" dirty="0">
              <a:solidFill>
                <a:srgbClr val="000000"/>
              </a:solidFill>
              <a:effectLst/>
              <a:latin typeface="Arial" panose="020B0604020202020204" pitchFamily="34" charset="0"/>
            </a:endParaRPr>
          </a:p>
          <a:p>
            <a:r>
              <a:rPr kumimoji="1" lang="ja-JP" altLang="en-US" sz="1800" b="0" i="0" u="none" strike="noStrike" dirty="0">
                <a:solidFill>
                  <a:srgbClr val="000000"/>
                </a:solidFill>
                <a:effectLst/>
                <a:latin typeface="Arial" panose="020B0604020202020204" pitchFamily="34" charset="0"/>
              </a:rPr>
              <a:t>探索手法によって得られる情報は異なる</a:t>
            </a:r>
            <a:endParaRPr kumimoji="1" lang="ja-JP" altLang="en-US" dirty="0"/>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25</a:t>
            </a:fld>
            <a:endParaRPr kumimoji="1" lang="ja-JP" altLang="en-US"/>
          </a:p>
        </p:txBody>
      </p:sp>
    </p:spTree>
    <p:extLst>
      <p:ext uri="{BB962C8B-B14F-4D97-AF65-F5344CB8AC3E}">
        <p14:creationId xmlns:p14="http://schemas.microsoft.com/office/powerpoint/2010/main" val="279661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全体の構造ハブ（多数のリンクを持つ中心的なノード）の存在などが分かる</a:t>
            </a:r>
            <a:endParaRPr kumimoji="1" lang="en-US" altLang="ja-JP" dirty="0"/>
          </a:p>
          <a:p>
            <a:r>
              <a:rPr lang="ja-JP" altLang="en-US" sz="1800" b="0" i="0" u="none" strike="noStrike" dirty="0">
                <a:solidFill>
                  <a:srgbClr val="000000"/>
                </a:solidFill>
                <a:effectLst/>
                <a:latin typeface="Arial" panose="020B0604020202020204" pitchFamily="34" charset="0"/>
              </a:rPr>
              <a:t>ブリッジやハブといったネットワークの役割に基づく構造的等価性は、各ノードの近傍を観察するだけで推測できる。探索を近傍ノードに限定することで、</a:t>
            </a:r>
            <a:r>
              <a:rPr lang="en-US" altLang="ja-JP" sz="1800" b="0" i="0" u="none" strike="noStrike" dirty="0">
                <a:solidFill>
                  <a:srgbClr val="000000"/>
                </a:solidFill>
                <a:effectLst/>
                <a:latin typeface="Arial" panose="020B0604020202020204" pitchFamily="34" charset="0"/>
              </a:rPr>
              <a:t>BFS</a:t>
            </a:r>
            <a:r>
              <a:rPr lang="ja-JP" altLang="en-US" sz="1800" b="0" i="0" u="none" strike="noStrike" dirty="0">
                <a:solidFill>
                  <a:srgbClr val="000000"/>
                </a:solidFill>
                <a:effectLst/>
                <a:latin typeface="Arial" panose="020B0604020202020204" pitchFamily="34" charset="0"/>
              </a:rPr>
              <a:t>はこの特徴</a:t>
            </a:r>
            <a:endParaRPr lang="en-US" altLang="ja-JP" sz="1800" b="0" i="0" u="none" strike="noStrike" dirty="0">
              <a:solidFill>
                <a:srgbClr val="000000"/>
              </a:solidFill>
              <a:effectLst/>
              <a:latin typeface="Arial" panose="020B0604020202020204" pitchFamily="34" charset="0"/>
            </a:endParaRPr>
          </a:p>
          <a:p>
            <a:endParaRPr kumimoji="1" lang="en-US" altLang="ja-JP" sz="1800" b="0" i="0" u="none" strike="noStrike" dirty="0">
              <a:solidFill>
                <a:srgbClr val="000000"/>
              </a:solidFill>
              <a:effectLst/>
              <a:latin typeface="Arial" panose="020B0604020202020204" pitchFamily="34" charset="0"/>
            </a:endParaRPr>
          </a:p>
          <a:p>
            <a:r>
              <a:rPr kumimoji="1" lang="ja-JP" altLang="en-US" sz="1800" b="0" i="0" u="none" strike="noStrike" dirty="0">
                <a:solidFill>
                  <a:srgbClr val="000000"/>
                </a:solidFill>
                <a:effectLst/>
                <a:latin typeface="Arial" panose="020B0604020202020204" pitchFamily="34" charset="0"/>
              </a:rPr>
              <a:t>探索手法によって得られる情報は異なる</a:t>
            </a:r>
            <a:endParaRPr kumimoji="1" lang="ja-JP" altLang="en-US" dirty="0"/>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26</a:t>
            </a:fld>
            <a:endParaRPr kumimoji="1" lang="ja-JP" altLang="en-US"/>
          </a:p>
        </p:txBody>
      </p:sp>
    </p:spTree>
    <p:extLst>
      <p:ext uri="{BB962C8B-B14F-4D97-AF65-F5344CB8AC3E}">
        <p14:creationId xmlns:p14="http://schemas.microsoft.com/office/powerpoint/2010/main" val="1870779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全体の構造ハブ（多数のリンクを持つ中心的なノード）の存在などが分かる</a:t>
            </a:r>
            <a:endParaRPr kumimoji="1" lang="en-US" altLang="ja-JP" dirty="0"/>
          </a:p>
          <a:p>
            <a:r>
              <a:rPr lang="ja-JP" altLang="en-US" sz="1800" b="0" i="0" u="none" strike="noStrike" dirty="0">
                <a:solidFill>
                  <a:srgbClr val="000000"/>
                </a:solidFill>
                <a:effectLst/>
                <a:latin typeface="Arial" panose="020B0604020202020204" pitchFamily="34" charset="0"/>
              </a:rPr>
              <a:t>ブリッジやハブといったネットワークの役割に基づく構造的等価性は、各ノードの近傍を観察するだけで推測できる。探索を近傍ノードに限定することで、</a:t>
            </a:r>
            <a:r>
              <a:rPr lang="en-US" altLang="ja-JP" sz="1800" b="0" i="0" u="none" strike="noStrike" dirty="0">
                <a:solidFill>
                  <a:srgbClr val="000000"/>
                </a:solidFill>
                <a:effectLst/>
                <a:latin typeface="Arial" panose="020B0604020202020204" pitchFamily="34" charset="0"/>
              </a:rPr>
              <a:t>BFS</a:t>
            </a:r>
            <a:r>
              <a:rPr lang="ja-JP" altLang="en-US" sz="1800" b="0" i="0" u="none" strike="noStrike" dirty="0">
                <a:solidFill>
                  <a:srgbClr val="000000"/>
                </a:solidFill>
                <a:effectLst/>
                <a:latin typeface="Arial" panose="020B0604020202020204" pitchFamily="34" charset="0"/>
              </a:rPr>
              <a:t>はこの特徴</a:t>
            </a:r>
            <a:endParaRPr lang="en-US" altLang="ja-JP" sz="1800" b="0" i="0" u="none" strike="noStrike" dirty="0">
              <a:solidFill>
                <a:srgbClr val="000000"/>
              </a:solidFill>
              <a:effectLst/>
              <a:latin typeface="Arial" panose="020B0604020202020204" pitchFamily="34" charset="0"/>
            </a:endParaRPr>
          </a:p>
          <a:p>
            <a:endParaRPr kumimoji="1" lang="en-US" altLang="ja-JP" sz="1800" b="0" i="0" u="none" strike="noStrike" dirty="0">
              <a:solidFill>
                <a:srgbClr val="000000"/>
              </a:solidFill>
              <a:effectLst/>
              <a:latin typeface="Arial" panose="020B0604020202020204" pitchFamily="34" charset="0"/>
            </a:endParaRPr>
          </a:p>
          <a:p>
            <a:r>
              <a:rPr kumimoji="1" lang="ja-JP" altLang="en-US" sz="1800" b="0" i="0" u="none" strike="noStrike" dirty="0">
                <a:solidFill>
                  <a:srgbClr val="000000"/>
                </a:solidFill>
                <a:effectLst/>
                <a:latin typeface="Arial" panose="020B0604020202020204" pitchFamily="34" charset="0"/>
              </a:rPr>
              <a:t>探索手法によって得られる情報は異なる</a:t>
            </a:r>
            <a:endParaRPr kumimoji="1" lang="ja-JP" altLang="en-US" dirty="0"/>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27</a:t>
            </a:fld>
            <a:endParaRPr kumimoji="1" lang="ja-JP" altLang="en-US"/>
          </a:p>
        </p:txBody>
      </p:sp>
    </p:spTree>
    <p:extLst>
      <p:ext uri="{BB962C8B-B14F-4D97-AF65-F5344CB8AC3E}">
        <p14:creationId xmlns:p14="http://schemas.microsoft.com/office/powerpoint/2010/main" val="779476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全体の構造ハブ（多数のリンクを持つ中心的なノード）の存在などが分かる</a:t>
            </a:r>
            <a:endParaRPr kumimoji="1" lang="en-US" altLang="ja-JP" dirty="0"/>
          </a:p>
          <a:p>
            <a:r>
              <a:rPr lang="ja-JP" altLang="en-US" sz="1800" b="0" i="0" u="none" strike="noStrike" dirty="0">
                <a:solidFill>
                  <a:srgbClr val="000000"/>
                </a:solidFill>
                <a:effectLst/>
                <a:latin typeface="Arial" panose="020B0604020202020204" pitchFamily="34" charset="0"/>
              </a:rPr>
              <a:t>ブリッジやハブといったネットワークの役割に基づく構造的等価性は、各ノードの近傍を観察するだけで推測できる。探索を近傍ノードに限定することで、</a:t>
            </a:r>
            <a:r>
              <a:rPr lang="en-US" altLang="ja-JP" sz="1800" b="0" i="0" u="none" strike="noStrike" dirty="0">
                <a:solidFill>
                  <a:srgbClr val="000000"/>
                </a:solidFill>
                <a:effectLst/>
                <a:latin typeface="Arial" panose="020B0604020202020204" pitchFamily="34" charset="0"/>
              </a:rPr>
              <a:t>BFS</a:t>
            </a:r>
            <a:r>
              <a:rPr lang="ja-JP" altLang="en-US" sz="1800" b="0" i="0" u="none" strike="noStrike" dirty="0">
                <a:solidFill>
                  <a:srgbClr val="000000"/>
                </a:solidFill>
                <a:effectLst/>
                <a:latin typeface="Arial" panose="020B0604020202020204" pitchFamily="34" charset="0"/>
              </a:rPr>
              <a:t>はこの特徴</a:t>
            </a:r>
            <a:endParaRPr lang="en-US" altLang="ja-JP" sz="1800" b="0" i="0" u="none" strike="noStrike" dirty="0">
              <a:solidFill>
                <a:srgbClr val="000000"/>
              </a:solidFill>
              <a:effectLst/>
              <a:latin typeface="Arial" panose="020B0604020202020204" pitchFamily="34" charset="0"/>
            </a:endParaRPr>
          </a:p>
          <a:p>
            <a:endParaRPr kumimoji="1" lang="en-US" altLang="ja-JP" sz="1800" b="0" i="0" u="none" strike="noStrike" dirty="0">
              <a:solidFill>
                <a:srgbClr val="000000"/>
              </a:solidFill>
              <a:effectLst/>
              <a:latin typeface="Arial" panose="020B0604020202020204" pitchFamily="34" charset="0"/>
            </a:endParaRPr>
          </a:p>
          <a:p>
            <a:r>
              <a:rPr kumimoji="1" lang="ja-JP" altLang="en-US" sz="1800" b="0" i="0" u="none" strike="noStrike" dirty="0">
                <a:solidFill>
                  <a:srgbClr val="000000"/>
                </a:solidFill>
                <a:effectLst/>
                <a:latin typeface="Arial" panose="020B0604020202020204" pitchFamily="34" charset="0"/>
              </a:rPr>
              <a:t>探索手法によって得られる情報は異なる</a:t>
            </a:r>
            <a:endParaRPr kumimoji="1" lang="ja-JP" altLang="en-US" dirty="0"/>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28</a:t>
            </a:fld>
            <a:endParaRPr kumimoji="1" lang="ja-JP" altLang="en-US"/>
          </a:p>
        </p:txBody>
      </p:sp>
    </p:spTree>
    <p:extLst>
      <p:ext uri="{BB962C8B-B14F-4D97-AF65-F5344CB8AC3E}">
        <p14:creationId xmlns:p14="http://schemas.microsoft.com/office/powerpoint/2010/main" val="1205160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全体の構造ハブ（多数のリンクを持つ中心的なノード）の存在などが分かる</a:t>
            </a:r>
            <a:endParaRPr kumimoji="1" lang="en-US" altLang="ja-JP" dirty="0"/>
          </a:p>
          <a:p>
            <a:r>
              <a:rPr lang="ja-JP" altLang="en-US" sz="1800" b="0" i="0" u="none" strike="noStrike" dirty="0">
                <a:solidFill>
                  <a:srgbClr val="000000"/>
                </a:solidFill>
                <a:effectLst/>
                <a:latin typeface="Arial" panose="020B0604020202020204" pitchFamily="34" charset="0"/>
              </a:rPr>
              <a:t>ブリッジやハブといったネットワークの役割に基づく構造的等価性は、各ノードの近傍を観察するだけで推測できる。探索を近傍ノードに限定することで、</a:t>
            </a:r>
            <a:r>
              <a:rPr lang="en-US" altLang="ja-JP" sz="1800" b="0" i="0" u="none" strike="noStrike" dirty="0">
                <a:solidFill>
                  <a:srgbClr val="000000"/>
                </a:solidFill>
                <a:effectLst/>
                <a:latin typeface="Arial" panose="020B0604020202020204" pitchFamily="34" charset="0"/>
              </a:rPr>
              <a:t>BFS</a:t>
            </a:r>
            <a:r>
              <a:rPr lang="ja-JP" altLang="en-US" sz="1800" b="0" i="0" u="none" strike="noStrike" dirty="0">
                <a:solidFill>
                  <a:srgbClr val="000000"/>
                </a:solidFill>
                <a:effectLst/>
                <a:latin typeface="Arial" panose="020B0604020202020204" pitchFamily="34" charset="0"/>
              </a:rPr>
              <a:t>はこの特徴</a:t>
            </a:r>
            <a:endParaRPr lang="en-US" altLang="ja-JP" sz="1800" b="0" i="0" u="none" strike="noStrike" dirty="0">
              <a:solidFill>
                <a:srgbClr val="000000"/>
              </a:solidFill>
              <a:effectLst/>
              <a:latin typeface="Arial" panose="020B0604020202020204" pitchFamily="34" charset="0"/>
            </a:endParaRPr>
          </a:p>
          <a:p>
            <a:endParaRPr kumimoji="1" lang="en-US" altLang="ja-JP" sz="1800" b="0" i="0" u="none" strike="noStrike" dirty="0">
              <a:solidFill>
                <a:srgbClr val="000000"/>
              </a:solidFill>
              <a:effectLst/>
              <a:latin typeface="Arial" panose="020B0604020202020204" pitchFamily="34" charset="0"/>
            </a:endParaRPr>
          </a:p>
          <a:p>
            <a:r>
              <a:rPr kumimoji="1" lang="ja-JP" altLang="en-US" sz="1800" b="0" i="0" u="none" strike="noStrike" dirty="0">
                <a:solidFill>
                  <a:srgbClr val="000000"/>
                </a:solidFill>
                <a:effectLst/>
                <a:latin typeface="Arial" panose="020B0604020202020204" pitchFamily="34" charset="0"/>
              </a:rPr>
              <a:t>探索手法によって得られる情報は異なる</a:t>
            </a:r>
            <a:endParaRPr kumimoji="1" lang="ja-JP" altLang="en-US" dirty="0"/>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29</a:t>
            </a:fld>
            <a:endParaRPr kumimoji="1" lang="ja-JP" altLang="en-US"/>
          </a:p>
        </p:txBody>
      </p:sp>
    </p:spTree>
    <p:extLst>
      <p:ext uri="{BB962C8B-B14F-4D97-AF65-F5344CB8AC3E}">
        <p14:creationId xmlns:p14="http://schemas.microsoft.com/office/powerpoint/2010/main" val="3413526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全体の構造ハブ（多数のリンクを持つ中心的なノード）の存在などが分かる</a:t>
            </a:r>
            <a:endParaRPr kumimoji="1" lang="en-US" altLang="ja-JP" dirty="0"/>
          </a:p>
          <a:p>
            <a:r>
              <a:rPr lang="ja-JP" altLang="en-US" sz="1800" b="0" i="0" u="none" strike="noStrike" dirty="0">
                <a:solidFill>
                  <a:srgbClr val="000000"/>
                </a:solidFill>
                <a:effectLst/>
                <a:latin typeface="Arial" panose="020B0604020202020204" pitchFamily="34" charset="0"/>
              </a:rPr>
              <a:t>ブリッジやハブといったネットワークの役割に基づく構造的等価性は、各ノードの近傍を観察するだけで推測できる。探索を近傍ノードに限定することで、</a:t>
            </a:r>
            <a:r>
              <a:rPr lang="en-US" altLang="ja-JP" sz="1800" b="0" i="0" u="none" strike="noStrike" dirty="0">
                <a:solidFill>
                  <a:srgbClr val="000000"/>
                </a:solidFill>
                <a:effectLst/>
                <a:latin typeface="Arial" panose="020B0604020202020204" pitchFamily="34" charset="0"/>
              </a:rPr>
              <a:t>BFS</a:t>
            </a:r>
            <a:r>
              <a:rPr lang="ja-JP" altLang="en-US" sz="1800" b="0" i="0" u="none" strike="noStrike" dirty="0">
                <a:solidFill>
                  <a:srgbClr val="000000"/>
                </a:solidFill>
                <a:effectLst/>
                <a:latin typeface="Arial" panose="020B0604020202020204" pitchFamily="34" charset="0"/>
              </a:rPr>
              <a:t>はこの特徴</a:t>
            </a:r>
            <a:endParaRPr lang="en-US" altLang="ja-JP" sz="1800" b="0" i="0" u="none" strike="noStrike" dirty="0">
              <a:solidFill>
                <a:srgbClr val="000000"/>
              </a:solidFill>
              <a:effectLst/>
              <a:latin typeface="Arial" panose="020B0604020202020204" pitchFamily="34" charset="0"/>
            </a:endParaRPr>
          </a:p>
          <a:p>
            <a:endParaRPr kumimoji="1" lang="en-US" altLang="ja-JP" sz="1800" b="0" i="0" u="none" strike="noStrike" dirty="0">
              <a:solidFill>
                <a:srgbClr val="000000"/>
              </a:solidFill>
              <a:effectLst/>
              <a:latin typeface="Arial" panose="020B0604020202020204" pitchFamily="34" charset="0"/>
            </a:endParaRPr>
          </a:p>
          <a:p>
            <a:r>
              <a:rPr kumimoji="1" lang="ja-JP" altLang="en-US" sz="1800" b="0" i="0" u="none" strike="noStrike" dirty="0">
                <a:solidFill>
                  <a:srgbClr val="000000"/>
                </a:solidFill>
                <a:effectLst/>
                <a:latin typeface="Arial" panose="020B0604020202020204" pitchFamily="34" charset="0"/>
              </a:rPr>
              <a:t>探索手法によって得られる情報は異なる</a:t>
            </a:r>
            <a:endParaRPr kumimoji="1" lang="ja-JP" altLang="en-US" dirty="0"/>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30</a:t>
            </a:fld>
            <a:endParaRPr kumimoji="1" lang="ja-JP" altLang="en-US"/>
          </a:p>
        </p:txBody>
      </p:sp>
    </p:spTree>
    <p:extLst>
      <p:ext uri="{BB962C8B-B14F-4D97-AF65-F5344CB8AC3E}">
        <p14:creationId xmlns:p14="http://schemas.microsoft.com/office/powerpoint/2010/main" val="1505993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司令塔，処理の振り分けを行う</a:t>
            </a:r>
            <a:endParaRPr kumimoji="1" lang="en-US" altLang="ja-JP" dirty="0"/>
          </a:p>
          <a:p>
            <a:r>
              <a:rPr kumimoji="1" lang="ja-JP" altLang="en-US" dirty="0"/>
              <a:t>コア：コンピュータの動作に必要な計算を行う部分</a:t>
            </a:r>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4</a:t>
            </a:fld>
            <a:endParaRPr kumimoji="1" lang="ja-JP" altLang="en-US"/>
          </a:p>
        </p:txBody>
      </p:sp>
    </p:spTree>
    <p:extLst>
      <p:ext uri="{BB962C8B-B14F-4D97-AF65-F5344CB8AC3E}">
        <p14:creationId xmlns:p14="http://schemas.microsoft.com/office/powerpoint/2010/main" val="1813752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全体の構造ハブ（多数のリンクを持つ中心的なノード）の存在などが分かる</a:t>
            </a:r>
            <a:endParaRPr kumimoji="1" lang="en-US" altLang="ja-JP" dirty="0"/>
          </a:p>
          <a:p>
            <a:r>
              <a:rPr lang="ja-JP" altLang="en-US" sz="1800" b="0" i="0" u="none" strike="noStrike" dirty="0">
                <a:solidFill>
                  <a:srgbClr val="000000"/>
                </a:solidFill>
                <a:effectLst/>
                <a:latin typeface="Arial" panose="020B0604020202020204" pitchFamily="34" charset="0"/>
              </a:rPr>
              <a:t>ブリッジやハブといったネットワークの役割に基づく構造的等価性は、各ノードの近傍を観察するだけで推測できる。探索を近傍ノードに限定することで、</a:t>
            </a:r>
            <a:r>
              <a:rPr lang="en-US" altLang="ja-JP" sz="1800" b="0" i="0" u="none" strike="noStrike" dirty="0">
                <a:solidFill>
                  <a:srgbClr val="000000"/>
                </a:solidFill>
                <a:effectLst/>
                <a:latin typeface="Arial" panose="020B0604020202020204" pitchFamily="34" charset="0"/>
              </a:rPr>
              <a:t>BFS</a:t>
            </a:r>
            <a:r>
              <a:rPr lang="ja-JP" altLang="en-US" sz="1800" b="0" i="0" u="none" strike="noStrike" dirty="0">
                <a:solidFill>
                  <a:srgbClr val="000000"/>
                </a:solidFill>
                <a:effectLst/>
                <a:latin typeface="Arial" panose="020B0604020202020204" pitchFamily="34" charset="0"/>
              </a:rPr>
              <a:t>はこの特徴</a:t>
            </a:r>
            <a:endParaRPr lang="en-US" altLang="ja-JP" sz="1800" b="0" i="0" u="none" strike="noStrike" dirty="0">
              <a:solidFill>
                <a:srgbClr val="000000"/>
              </a:solidFill>
              <a:effectLst/>
              <a:latin typeface="Arial" panose="020B0604020202020204" pitchFamily="34" charset="0"/>
            </a:endParaRPr>
          </a:p>
          <a:p>
            <a:endParaRPr kumimoji="1" lang="en-US" altLang="ja-JP" sz="1800" b="0" i="0" u="none" strike="noStrike" dirty="0">
              <a:solidFill>
                <a:srgbClr val="000000"/>
              </a:solidFill>
              <a:effectLst/>
              <a:latin typeface="Arial" panose="020B0604020202020204" pitchFamily="34" charset="0"/>
            </a:endParaRPr>
          </a:p>
          <a:p>
            <a:r>
              <a:rPr kumimoji="1" lang="ja-JP" altLang="en-US" sz="1800" b="0" i="0" u="none" strike="noStrike" dirty="0">
                <a:solidFill>
                  <a:srgbClr val="000000"/>
                </a:solidFill>
                <a:effectLst/>
                <a:latin typeface="Arial" panose="020B0604020202020204" pitchFamily="34" charset="0"/>
              </a:rPr>
              <a:t>探索手法によって得られる情報は異なる</a:t>
            </a:r>
            <a:endParaRPr kumimoji="1" lang="ja-JP" altLang="en-US" dirty="0"/>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31</a:t>
            </a:fld>
            <a:endParaRPr kumimoji="1" lang="ja-JP" altLang="en-US"/>
          </a:p>
        </p:txBody>
      </p:sp>
    </p:spTree>
    <p:extLst>
      <p:ext uri="{BB962C8B-B14F-4D97-AF65-F5344CB8AC3E}">
        <p14:creationId xmlns:p14="http://schemas.microsoft.com/office/powerpoint/2010/main" val="2464932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司令塔，処理の振り分けを行う</a:t>
            </a:r>
            <a:endParaRPr kumimoji="1" lang="en-US" altLang="ja-JP" dirty="0"/>
          </a:p>
          <a:p>
            <a:r>
              <a:rPr kumimoji="1" lang="ja-JP" altLang="en-US" dirty="0"/>
              <a:t>コア：コンピュータの動作に必要な計算を行う部分</a:t>
            </a:r>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5</a:t>
            </a:fld>
            <a:endParaRPr kumimoji="1" lang="ja-JP" altLang="en-US"/>
          </a:p>
        </p:txBody>
      </p:sp>
    </p:spTree>
    <p:extLst>
      <p:ext uri="{BB962C8B-B14F-4D97-AF65-F5344CB8AC3E}">
        <p14:creationId xmlns:p14="http://schemas.microsoft.com/office/powerpoint/2010/main" val="2060752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司令塔，処理の振り分けを行う</a:t>
            </a:r>
            <a:endParaRPr kumimoji="1" lang="en-US" altLang="ja-JP" dirty="0"/>
          </a:p>
          <a:p>
            <a:r>
              <a:rPr kumimoji="1" lang="ja-JP" altLang="en-US" dirty="0"/>
              <a:t>コア：コンピュータの動作に必要な計算を行う部分</a:t>
            </a:r>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6</a:t>
            </a:fld>
            <a:endParaRPr kumimoji="1" lang="ja-JP" altLang="en-US"/>
          </a:p>
        </p:txBody>
      </p:sp>
    </p:spTree>
    <p:extLst>
      <p:ext uri="{BB962C8B-B14F-4D97-AF65-F5344CB8AC3E}">
        <p14:creationId xmlns:p14="http://schemas.microsoft.com/office/powerpoint/2010/main" val="3289776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司令塔，処理の振り分けを行う</a:t>
            </a:r>
            <a:endParaRPr kumimoji="1" lang="en-US" altLang="ja-JP" dirty="0"/>
          </a:p>
          <a:p>
            <a:r>
              <a:rPr kumimoji="1" lang="ja-JP" altLang="en-US" dirty="0"/>
              <a:t>コア：コンピュータの動作に必要な計算を行う部分</a:t>
            </a:r>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7</a:t>
            </a:fld>
            <a:endParaRPr kumimoji="1" lang="ja-JP" altLang="en-US"/>
          </a:p>
        </p:txBody>
      </p:sp>
    </p:spTree>
    <p:extLst>
      <p:ext uri="{BB962C8B-B14F-4D97-AF65-F5344CB8AC3E}">
        <p14:creationId xmlns:p14="http://schemas.microsoft.com/office/powerpoint/2010/main" val="3260843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司令塔，処理の振り分けを行う</a:t>
            </a:r>
            <a:endParaRPr kumimoji="1" lang="en-US" altLang="ja-JP" dirty="0"/>
          </a:p>
          <a:p>
            <a:r>
              <a:rPr kumimoji="1" lang="ja-JP" altLang="en-US" dirty="0"/>
              <a:t>コア：コンピュータの動作に必要な計算を行う部分</a:t>
            </a:r>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8</a:t>
            </a:fld>
            <a:endParaRPr kumimoji="1" lang="ja-JP" altLang="en-US"/>
          </a:p>
        </p:txBody>
      </p:sp>
    </p:spTree>
    <p:extLst>
      <p:ext uri="{BB962C8B-B14F-4D97-AF65-F5344CB8AC3E}">
        <p14:creationId xmlns:p14="http://schemas.microsoft.com/office/powerpoint/2010/main" val="4049430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0.75</a:t>
            </a:r>
            <a:r>
              <a:rPr kumimoji="1" lang="ja-JP" altLang="en-US" dirty="0"/>
              <a:t>は確率の低い単語に対する補正値</a:t>
            </a:r>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9</a:t>
            </a:fld>
            <a:endParaRPr kumimoji="1" lang="ja-JP" altLang="en-US"/>
          </a:p>
        </p:txBody>
      </p:sp>
    </p:spTree>
    <p:extLst>
      <p:ext uri="{BB962C8B-B14F-4D97-AF65-F5344CB8AC3E}">
        <p14:creationId xmlns:p14="http://schemas.microsoft.com/office/powerpoint/2010/main" val="33965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0.75</a:t>
            </a:r>
            <a:r>
              <a:rPr kumimoji="1" lang="ja-JP" altLang="en-US" dirty="0"/>
              <a:t>は確率の低い単語に対する補正値</a:t>
            </a:r>
          </a:p>
        </p:txBody>
      </p:sp>
      <p:sp>
        <p:nvSpPr>
          <p:cNvPr id="4" name="スライド番号プレースホルダー 3"/>
          <p:cNvSpPr>
            <a:spLocks noGrp="1"/>
          </p:cNvSpPr>
          <p:nvPr>
            <p:ph type="sldNum" sz="quarter" idx="5"/>
          </p:nvPr>
        </p:nvSpPr>
        <p:spPr/>
        <p:txBody>
          <a:bodyPr/>
          <a:lstStyle/>
          <a:p>
            <a:fld id="{8E589370-D288-4BDE-BD71-CCA6C7D5E50D}" type="slidenum">
              <a:rPr kumimoji="1" lang="ja-JP" altLang="en-US" smtClean="0"/>
              <a:t>10</a:t>
            </a:fld>
            <a:endParaRPr kumimoji="1" lang="ja-JP" altLang="en-US"/>
          </a:p>
        </p:txBody>
      </p:sp>
    </p:spTree>
    <p:extLst>
      <p:ext uri="{BB962C8B-B14F-4D97-AF65-F5344CB8AC3E}">
        <p14:creationId xmlns:p14="http://schemas.microsoft.com/office/powerpoint/2010/main" val="1134586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ゼミ">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7F4475-7E55-4ED2-A05C-AC4400B7BAFE}"/>
              </a:ext>
            </a:extLst>
          </p:cNvPr>
          <p:cNvSpPr>
            <a:spLocks noGrp="1"/>
          </p:cNvSpPr>
          <p:nvPr>
            <p:ph type="ctrTitle"/>
          </p:nvPr>
        </p:nvSpPr>
        <p:spPr>
          <a:xfrm>
            <a:off x="1524000" y="1054100"/>
            <a:ext cx="9144000" cy="2989263"/>
          </a:xfrm>
        </p:spPr>
        <p:txBody>
          <a:bodyPr anchor="b"/>
          <a:lstStyle>
            <a:lvl1pPr algn="ctr">
              <a:defRPr sz="6000"/>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B4A15F33-096B-4817-AEEE-81AB73429F73}"/>
              </a:ext>
            </a:extLst>
          </p:cNvPr>
          <p:cNvSpPr>
            <a:spLocks noGrp="1"/>
          </p:cNvSpPr>
          <p:nvPr>
            <p:ph type="subTitle" idx="1"/>
          </p:nvPr>
        </p:nvSpPr>
        <p:spPr>
          <a:xfrm>
            <a:off x="1524000" y="42624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F14A0AB-7613-4373-B60C-AF02AEE9BB07}"/>
              </a:ext>
            </a:extLst>
          </p:cNvPr>
          <p:cNvSpPr>
            <a:spLocks noGrp="1"/>
          </p:cNvSpPr>
          <p:nvPr>
            <p:ph type="dt" sz="half" idx="10"/>
          </p:nvPr>
        </p:nvSpPr>
        <p:spPr/>
        <p:txBody>
          <a:bodyPr/>
          <a:lstStyle/>
          <a:p>
            <a:fld id="{42E108AA-248E-494A-919B-B40D6154CA05}" type="datetime1">
              <a:rPr kumimoji="1" lang="ja-JP" altLang="en-US" smtClean="0"/>
              <a:t>2023/7/28</a:t>
            </a:fld>
            <a:endParaRPr kumimoji="1" lang="ja-JP" altLang="en-US"/>
          </a:p>
        </p:txBody>
      </p:sp>
      <p:sp>
        <p:nvSpPr>
          <p:cNvPr id="5" name="フッター プレースホルダー 4">
            <a:extLst>
              <a:ext uri="{FF2B5EF4-FFF2-40B4-BE49-F238E27FC236}">
                <a16:creationId xmlns:a16="http://schemas.microsoft.com/office/drawing/2014/main" id="{0C51AAFA-A020-466C-B9DB-9168AF6D44E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4A3462-AF25-4465-98E9-9827B734C1AD}"/>
              </a:ext>
            </a:extLst>
          </p:cNvPr>
          <p:cNvSpPr>
            <a:spLocks noGrp="1"/>
          </p:cNvSpPr>
          <p:nvPr>
            <p:ph type="sldNum" sz="quarter" idx="12"/>
          </p:nvPr>
        </p:nvSpPr>
        <p:spPr/>
        <p:txBody>
          <a:bodyPr/>
          <a:lstStyle/>
          <a:p>
            <a:fld id="{CC91B4CD-F517-476D-8D85-9B1070BAAF22}" type="slidenum">
              <a:rPr kumimoji="1" lang="ja-JP" altLang="en-US" smtClean="0"/>
              <a:t>‹#›</a:t>
            </a:fld>
            <a:endParaRPr kumimoji="1" lang="ja-JP" altLang="en-US"/>
          </a:p>
        </p:txBody>
      </p:sp>
    </p:spTree>
    <p:extLst>
      <p:ext uri="{BB962C8B-B14F-4D97-AF65-F5344CB8AC3E}">
        <p14:creationId xmlns:p14="http://schemas.microsoft.com/office/powerpoint/2010/main" val="66003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F0C431-A9E4-4541-8FDB-63B7FAEA8CBA}"/>
              </a:ext>
            </a:extLst>
          </p:cNvPr>
          <p:cNvSpPr>
            <a:spLocks noGrp="1"/>
          </p:cNvSpPr>
          <p:nvPr>
            <p:ph type="title"/>
          </p:nvPr>
        </p:nvSpPr>
        <p:spPr>
          <a:xfrm>
            <a:off x="838200" y="1159668"/>
            <a:ext cx="10515600" cy="1325563"/>
          </a:xfr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7B7760F-9D22-4001-9425-BAFB56FB92D1}"/>
              </a:ext>
            </a:extLst>
          </p:cNvPr>
          <p:cNvSpPr>
            <a:spLocks noGrp="1"/>
          </p:cNvSpPr>
          <p:nvPr>
            <p:ph type="body" orient="vert" idx="1"/>
          </p:nvPr>
        </p:nvSpPr>
        <p:spPr>
          <a:xfrm>
            <a:off x="838200" y="2768599"/>
            <a:ext cx="10515600" cy="3408363"/>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F45226-54F8-4CB1-B1CC-AD1004155477}"/>
              </a:ext>
            </a:extLst>
          </p:cNvPr>
          <p:cNvSpPr>
            <a:spLocks noGrp="1"/>
          </p:cNvSpPr>
          <p:nvPr>
            <p:ph type="dt" sz="half" idx="10"/>
          </p:nvPr>
        </p:nvSpPr>
        <p:spPr/>
        <p:txBody>
          <a:bodyPr/>
          <a:lstStyle/>
          <a:p>
            <a:fld id="{D0C82134-F03C-4AB7-B28E-D3CF9F07F004}" type="datetime1">
              <a:rPr kumimoji="1" lang="ja-JP" altLang="en-US" smtClean="0"/>
              <a:t>2023/7/28</a:t>
            </a:fld>
            <a:endParaRPr kumimoji="1" lang="ja-JP" altLang="en-US"/>
          </a:p>
        </p:txBody>
      </p:sp>
      <p:sp>
        <p:nvSpPr>
          <p:cNvPr id="5" name="フッター プレースホルダー 4">
            <a:extLst>
              <a:ext uri="{FF2B5EF4-FFF2-40B4-BE49-F238E27FC236}">
                <a16:creationId xmlns:a16="http://schemas.microsoft.com/office/drawing/2014/main" id="{524779D8-A7D7-4B45-9F16-08D4698FBEF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2D644C-3BD1-4B85-AF7E-FF9C6CF2960D}"/>
              </a:ext>
            </a:extLst>
          </p:cNvPr>
          <p:cNvSpPr>
            <a:spLocks noGrp="1"/>
          </p:cNvSpPr>
          <p:nvPr>
            <p:ph type="sldNum" sz="quarter" idx="12"/>
          </p:nvPr>
        </p:nvSpPr>
        <p:spPr/>
        <p:txBody>
          <a:bodyPr/>
          <a:lstStyle/>
          <a:p>
            <a:fld id="{CC91B4CD-F517-476D-8D85-9B1070BAAF22}"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0C385A7E-58CB-49C9-B9A0-35864BBDB785}"/>
              </a:ext>
            </a:extLst>
          </p:cNvPr>
          <p:cNvSpPr/>
          <p:nvPr userDrawn="1"/>
        </p:nvSpPr>
        <p:spPr>
          <a:xfrm>
            <a:off x="0" y="0"/>
            <a:ext cx="1219200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EA677B4-E930-4146-9184-3CBD6AF071BC}"/>
              </a:ext>
            </a:extLst>
          </p:cNvPr>
          <p:cNvSpPr txBox="1"/>
          <p:nvPr userDrawn="1"/>
        </p:nvSpPr>
        <p:spPr>
          <a:xfrm>
            <a:off x="215900" y="254000"/>
            <a:ext cx="3606800" cy="427038"/>
          </a:xfrm>
          <a:prstGeom prst="rect">
            <a:avLst/>
          </a:prstGeom>
          <a:noFill/>
        </p:spPr>
        <p:txBody>
          <a:bodyPr wrap="square" rtlCol="0">
            <a:spAutoFit/>
          </a:bodyPr>
          <a:lstStyle/>
          <a:p>
            <a:endParaRPr kumimoji="1" lang="ja-JP" altLang="en-US" dirty="0"/>
          </a:p>
        </p:txBody>
      </p:sp>
    </p:spTree>
    <p:extLst>
      <p:ext uri="{BB962C8B-B14F-4D97-AF65-F5344CB8AC3E}">
        <p14:creationId xmlns:p14="http://schemas.microsoft.com/office/powerpoint/2010/main" val="3537504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F498FC0-A01B-4A64-BB8E-D5DECEAED52F}"/>
              </a:ext>
            </a:extLst>
          </p:cNvPr>
          <p:cNvSpPr>
            <a:spLocks noGrp="1"/>
          </p:cNvSpPr>
          <p:nvPr>
            <p:ph type="title" orient="vert"/>
          </p:nvPr>
        </p:nvSpPr>
        <p:spPr>
          <a:xfrm>
            <a:off x="8724900" y="1117599"/>
            <a:ext cx="2628900" cy="5059364"/>
          </a:xfrm>
        </p:spPr>
        <p:txBody>
          <a:bodyPr vert="eaVert"/>
          <a:lstStyle/>
          <a:p>
            <a:r>
              <a:rPr kumimoji="1" lang="ja-JP" altLang="en-US" dirty="0"/>
              <a:t>マスター タイトルの書式設定</a:t>
            </a:r>
          </a:p>
        </p:txBody>
      </p:sp>
      <p:sp>
        <p:nvSpPr>
          <p:cNvPr id="3" name="縦書きテキスト プレースホルダー 2">
            <a:extLst>
              <a:ext uri="{FF2B5EF4-FFF2-40B4-BE49-F238E27FC236}">
                <a16:creationId xmlns:a16="http://schemas.microsoft.com/office/drawing/2014/main" id="{7A87513A-EBEC-40CE-8C54-4AA02DBA8DE2}"/>
              </a:ext>
            </a:extLst>
          </p:cNvPr>
          <p:cNvSpPr>
            <a:spLocks noGrp="1"/>
          </p:cNvSpPr>
          <p:nvPr>
            <p:ph type="body" orient="vert" idx="1"/>
          </p:nvPr>
        </p:nvSpPr>
        <p:spPr>
          <a:xfrm>
            <a:off x="838200" y="1117599"/>
            <a:ext cx="7734300" cy="5059363"/>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E5EEA82-9B89-425E-ADA9-28383CFC5C81}"/>
              </a:ext>
            </a:extLst>
          </p:cNvPr>
          <p:cNvSpPr>
            <a:spLocks noGrp="1"/>
          </p:cNvSpPr>
          <p:nvPr>
            <p:ph type="dt" sz="half" idx="10"/>
          </p:nvPr>
        </p:nvSpPr>
        <p:spPr/>
        <p:txBody>
          <a:bodyPr/>
          <a:lstStyle/>
          <a:p>
            <a:fld id="{749A99F7-477B-436E-A4BF-75C1E4A33CAA}" type="datetime1">
              <a:rPr kumimoji="1" lang="ja-JP" altLang="en-US" smtClean="0"/>
              <a:t>2023/7/28</a:t>
            </a:fld>
            <a:endParaRPr kumimoji="1" lang="ja-JP" altLang="en-US"/>
          </a:p>
        </p:txBody>
      </p:sp>
      <p:sp>
        <p:nvSpPr>
          <p:cNvPr id="5" name="フッター プレースホルダー 4">
            <a:extLst>
              <a:ext uri="{FF2B5EF4-FFF2-40B4-BE49-F238E27FC236}">
                <a16:creationId xmlns:a16="http://schemas.microsoft.com/office/drawing/2014/main" id="{FCAA07D6-6182-4DCE-B78B-9F9B28E13F8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4FFAE5-900C-4DA6-8DBD-B00BB280C316}"/>
              </a:ext>
            </a:extLst>
          </p:cNvPr>
          <p:cNvSpPr>
            <a:spLocks noGrp="1"/>
          </p:cNvSpPr>
          <p:nvPr>
            <p:ph type="sldNum" sz="quarter" idx="12"/>
          </p:nvPr>
        </p:nvSpPr>
        <p:spPr/>
        <p:txBody>
          <a:bodyPr/>
          <a:lstStyle/>
          <a:p>
            <a:fld id="{CC91B4CD-F517-476D-8D85-9B1070BAAF22}"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A1AC528B-9AAC-4DD4-9285-8C2D7290A001}"/>
              </a:ext>
            </a:extLst>
          </p:cNvPr>
          <p:cNvSpPr/>
          <p:nvPr userDrawn="1"/>
        </p:nvSpPr>
        <p:spPr>
          <a:xfrm>
            <a:off x="0" y="0"/>
            <a:ext cx="1219200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3EE202F-4822-4DF6-9DD5-C1CC7776DB6F}"/>
              </a:ext>
            </a:extLst>
          </p:cNvPr>
          <p:cNvSpPr txBox="1"/>
          <p:nvPr userDrawn="1"/>
        </p:nvSpPr>
        <p:spPr>
          <a:xfrm>
            <a:off x="215900" y="254000"/>
            <a:ext cx="3606800" cy="427038"/>
          </a:xfrm>
          <a:prstGeom prst="rect">
            <a:avLst/>
          </a:prstGeom>
          <a:noFill/>
        </p:spPr>
        <p:txBody>
          <a:bodyPr wrap="square" rtlCol="0">
            <a:spAutoFit/>
          </a:bodyPr>
          <a:lstStyle/>
          <a:p>
            <a:endParaRPr kumimoji="1" lang="ja-JP" altLang="en-US" dirty="0"/>
          </a:p>
        </p:txBody>
      </p:sp>
    </p:spTree>
    <p:extLst>
      <p:ext uri="{BB962C8B-B14F-4D97-AF65-F5344CB8AC3E}">
        <p14:creationId xmlns:p14="http://schemas.microsoft.com/office/powerpoint/2010/main" val="1013869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C44433-4160-4FEF-A96C-8388BBCB3DAB}"/>
              </a:ext>
            </a:extLst>
          </p:cNvPr>
          <p:cNvSpPr>
            <a:spLocks noGrp="1"/>
          </p:cNvSpPr>
          <p:nvPr>
            <p:ph type="title"/>
          </p:nvPr>
        </p:nvSpPr>
        <p:spPr>
          <a:xfrm>
            <a:off x="838200" y="1172368"/>
            <a:ext cx="10515600" cy="1325563"/>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7E81787-53E7-4BBB-8727-09AAD03199E2}"/>
              </a:ext>
            </a:extLst>
          </p:cNvPr>
          <p:cNvSpPr>
            <a:spLocks noGrp="1"/>
          </p:cNvSpPr>
          <p:nvPr>
            <p:ph idx="1"/>
          </p:nvPr>
        </p:nvSpPr>
        <p:spPr>
          <a:xfrm>
            <a:off x="838200" y="2793999"/>
            <a:ext cx="10515600" cy="3382963"/>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A9F3EE8-129F-4A3B-ABAD-D27DAC6E3715}"/>
              </a:ext>
            </a:extLst>
          </p:cNvPr>
          <p:cNvSpPr>
            <a:spLocks noGrp="1"/>
          </p:cNvSpPr>
          <p:nvPr>
            <p:ph type="dt" sz="half" idx="10"/>
          </p:nvPr>
        </p:nvSpPr>
        <p:spPr/>
        <p:txBody>
          <a:bodyPr/>
          <a:lstStyle/>
          <a:p>
            <a:fld id="{8FA19D02-E605-49EC-B8F6-C39B2B90ABC6}" type="datetime1">
              <a:rPr kumimoji="1" lang="ja-JP" altLang="en-US" smtClean="0"/>
              <a:t>2023/7/28</a:t>
            </a:fld>
            <a:endParaRPr kumimoji="1" lang="ja-JP" altLang="en-US"/>
          </a:p>
        </p:txBody>
      </p:sp>
      <p:sp>
        <p:nvSpPr>
          <p:cNvPr id="5" name="フッター プレースホルダー 4">
            <a:extLst>
              <a:ext uri="{FF2B5EF4-FFF2-40B4-BE49-F238E27FC236}">
                <a16:creationId xmlns:a16="http://schemas.microsoft.com/office/drawing/2014/main" id="{1F75B8FB-7353-4993-AE74-F6C35E05C40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0733DB8-ABF5-4980-96DF-CEC1945CF0FA}"/>
              </a:ext>
            </a:extLst>
          </p:cNvPr>
          <p:cNvSpPr>
            <a:spLocks noGrp="1"/>
          </p:cNvSpPr>
          <p:nvPr>
            <p:ph type="sldNum" sz="quarter" idx="12"/>
          </p:nvPr>
        </p:nvSpPr>
        <p:spPr/>
        <p:txBody>
          <a:bodyPr/>
          <a:lstStyle/>
          <a:p>
            <a:fld id="{CC91B4CD-F517-476D-8D85-9B1070BAAF22}"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4A8B24B3-F829-49B9-8804-714E26FBBB69}"/>
              </a:ext>
            </a:extLst>
          </p:cNvPr>
          <p:cNvSpPr/>
          <p:nvPr userDrawn="1"/>
        </p:nvSpPr>
        <p:spPr>
          <a:xfrm>
            <a:off x="0" y="0"/>
            <a:ext cx="1219200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EB7D044-A32F-4D96-BC7A-EEAFF0D56FD1}"/>
              </a:ext>
            </a:extLst>
          </p:cNvPr>
          <p:cNvSpPr txBox="1"/>
          <p:nvPr userDrawn="1"/>
        </p:nvSpPr>
        <p:spPr>
          <a:xfrm>
            <a:off x="215900" y="254000"/>
            <a:ext cx="3606800" cy="427038"/>
          </a:xfrm>
          <a:prstGeom prst="rect">
            <a:avLst/>
          </a:prstGeom>
          <a:noFill/>
        </p:spPr>
        <p:txBody>
          <a:bodyPr wrap="square" rtlCol="0">
            <a:spAutoFit/>
          </a:bodyPr>
          <a:lstStyle/>
          <a:p>
            <a:endParaRPr kumimoji="1" lang="ja-JP" altLang="en-US" dirty="0"/>
          </a:p>
        </p:txBody>
      </p:sp>
    </p:spTree>
    <p:extLst>
      <p:ext uri="{BB962C8B-B14F-4D97-AF65-F5344CB8AC3E}">
        <p14:creationId xmlns:p14="http://schemas.microsoft.com/office/powerpoint/2010/main" val="3888645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B3C725-87F5-4B1B-9A2A-B769A4CBEBD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EAD808D-6297-4F62-8F47-8BFBD04199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4DB0AD8-690E-4D8A-A684-371C30B79A22}"/>
              </a:ext>
            </a:extLst>
          </p:cNvPr>
          <p:cNvSpPr>
            <a:spLocks noGrp="1"/>
          </p:cNvSpPr>
          <p:nvPr>
            <p:ph type="dt" sz="half" idx="10"/>
          </p:nvPr>
        </p:nvSpPr>
        <p:spPr/>
        <p:txBody>
          <a:bodyPr/>
          <a:lstStyle/>
          <a:p>
            <a:fld id="{C848F233-D52A-4174-9D1D-8186657E17B1}" type="datetime1">
              <a:rPr kumimoji="1" lang="ja-JP" altLang="en-US" smtClean="0"/>
              <a:t>2023/7/28</a:t>
            </a:fld>
            <a:endParaRPr kumimoji="1" lang="ja-JP" altLang="en-US"/>
          </a:p>
        </p:txBody>
      </p:sp>
      <p:sp>
        <p:nvSpPr>
          <p:cNvPr id="5" name="フッター プレースホルダー 4">
            <a:extLst>
              <a:ext uri="{FF2B5EF4-FFF2-40B4-BE49-F238E27FC236}">
                <a16:creationId xmlns:a16="http://schemas.microsoft.com/office/drawing/2014/main" id="{6E585D1E-5F3C-4AB6-BDBB-DED4EC5E504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1D91134-2F99-46E1-90BC-F13FB1F9AAE2}"/>
              </a:ext>
            </a:extLst>
          </p:cNvPr>
          <p:cNvSpPr>
            <a:spLocks noGrp="1"/>
          </p:cNvSpPr>
          <p:nvPr>
            <p:ph type="sldNum" sz="quarter" idx="12"/>
          </p:nvPr>
        </p:nvSpPr>
        <p:spPr/>
        <p:txBody>
          <a:bodyPr/>
          <a:lstStyle/>
          <a:p>
            <a:fld id="{CC91B4CD-F517-476D-8D85-9B1070BAAF22}"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1D10EE8E-8A40-4644-B553-CE4738FAF22F}"/>
              </a:ext>
            </a:extLst>
          </p:cNvPr>
          <p:cNvSpPr/>
          <p:nvPr userDrawn="1"/>
        </p:nvSpPr>
        <p:spPr>
          <a:xfrm>
            <a:off x="0" y="0"/>
            <a:ext cx="1219200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1A9ED324-FFD2-49E9-A55C-4C5932998557}"/>
              </a:ext>
            </a:extLst>
          </p:cNvPr>
          <p:cNvSpPr txBox="1"/>
          <p:nvPr userDrawn="1"/>
        </p:nvSpPr>
        <p:spPr>
          <a:xfrm>
            <a:off x="215900" y="254000"/>
            <a:ext cx="3606800" cy="427038"/>
          </a:xfrm>
          <a:prstGeom prst="rect">
            <a:avLst/>
          </a:prstGeom>
          <a:noFill/>
        </p:spPr>
        <p:txBody>
          <a:bodyPr wrap="square" rtlCol="0">
            <a:spAutoFit/>
          </a:bodyPr>
          <a:lstStyle/>
          <a:p>
            <a:endParaRPr kumimoji="1" lang="ja-JP" altLang="en-US" dirty="0"/>
          </a:p>
        </p:txBody>
      </p:sp>
    </p:spTree>
    <p:extLst>
      <p:ext uri="{BB962C8B-B14F-4D97-AF65-F5344CB8AC3E}">
        <p14:creationId xmlns:p14="http://schemas.microsoft.com/office/powerpoint/2010/main" val="541221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5E902B-ACBD-4F91-9DE2-AF75DBFAAB26}"/>
              </a:ext>
            </a:extLst>
          </p:cNvPr>
          <p:cNvSpPr>
            <a:spLocks noGrp="1"/>
          </p:cNvSpPr>
          <p:nvPr>
            <p:ph type="title"/>
          </p:nvPr>
        </p:nvSpPr>
        <p:spPr>
          <a:xfrm>
            <a:off x="838200" y="1350168"/>
            <a:ext cx="10515600" cy="1325563"/>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D585318-BFED-4563-912A-97978103EB2F}"/>
              </a:ext>
            </a:extLst>
          </p:cNvPr>
          <p:cNvSpPr>
            <a:spLocks noGrp="1"/>
          </p:cNvSpPr>
          <p:nvPr>
            <p:ph sz="half" idx="1"/>
          </p:nvPr>
        </p:nvSpPr>
        <p:spPr>
          <a:xfrm>
            <a:off x="838200" y="3149599"/>
            <a:ext cx="5181600" cy="3027363"/>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コンテンツ プレースホルダー 3">
            <a:extLst>
              <a:ext uri="{FF2B5EF4-FFF2-40B4-BE49-F238E27FC236}">
                <a16:creationId xmlns:a16="http://schemas.microsoft.com/office/drawing/2014/main" id="{BD811E50-B465-451E-B75C-A529EB1AEEF7}"/>
              </a:ext>
            </a:extLst>
          </p:cNvPr>
          <p:cNvSpPr>
            <a:spLocks noGrp="1"/>
          </p:cNvSpPr>
          <p:nvPr>
            <p:ph sz="half" idx="2"/>
          </p:nvPr>
        </p:nvSpPr>
        <p:spPr>
          <a:xfrm>
            <a:off x="6172200" y="3149599"/>
            <a:ext cx="5181600" cy="3027364"/>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日付プレースホルダー 4">
            <a:extLst>
              <a:ext uri="{FF2B5EF4-FFF2-40B4-BE49-F238E27FC236}">
                <a16:creationId xmlns:a16="http://schemas.microsoft.com/office/drawing/2014/main" id="{11F1A2EE-43DA-48F4-8204-9D4275BBD1D1}"/>
              </a:ext>
            </a:extLst>
          </p:cNvPr>
          <p:cNvSpPr>
            <a:spLocks noGrp="1"/>
          </p:cNvSpPr>
          <p:nvPr>
            <p:ph type="dt" sz="half" idx="10"/>
          </p:nvPr>
        </p:nvSpPr>
        <p:spPr/>
        <p:txBody>
          <a:bodyPr/>
          <a:lstStyle/>
          <a:p>
            <a:fld id="{94CD4F76-F8F6-4F82-AAB6-8DB22FCEB3EF}" type="datetime1">
              <a:rPr kumimoji="1" lang="ja-JP" altLang="en-US" smtClean="0"/>
              <a:t>2023/7/28</a:t>
            </a:fld>
            <a:endParaRPr kumimoji="1" lang="ja-JP" altLang="en-US"/>
          </a:p>
        </p:txBody>
      </p:sp>
      <p:sp>
        <p:nvSpPr>
          <p:cNvPr id="6" name="フッター プレースホルダー 5">
            <a:extLst>
              <a:ext uri="{FF2B5EF4-FFF2-40B4-BE49-F238E27FC236}">
                <a16:creationId xmlns:a16="http://schemas.microsoft.com/office/drawing/2014/main" id="{8E5900E3-DF90-4B20-9527-2F8B40C4E8A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5A1B9B5-810B-4987-95F1-83A2ECF42AA8}"/>
              </a:ext>
            </a:extLst>
          </p:cNvPr>
          <p:cNvSpPr>
            <a:spLocks noGrp="1"/>
          </p:cNvSpPr>
          <p:nvPr>
            <p:ph type="sldNum" sz="quarter" idx="12"/>
          </p:nvPr>
        </p:nvSpPr>
        <p:spPr/>
        <p:txBody>
          <a:bodyPr/>
          <a:lstStyle/>
          <a:p>
            <a:fld id="{CC91B4CD-F517-476D-8D85-9B1070BAAF22}" type="slidenum">
              <a:rPr kumimoji="1" lang="ja-JP" altLang="en-US" smtClean="0"/>
              <a:t>‹#›</a:t>
            </a:fld>
            <a:endParaRPr kumimoji="1" lang="ja-JP" altLang="en-US"/>
          </a:p>
        </p:txBody>
      </p:sp>
      <p:sp>
        <p:nvSpPr>
          <p:cNvPr id="8" name="正方形/長方形 7">
            <a:extLst>
              <a:ext uri="{FF2B5EF4-FFF2-40B4-BE49-F238E27FC236}">
                <a16:creationId xmlns:a16="http://schemas.microsoft.com/office/drawing/2014/main" id="{AF7C55BB-7260-4191-ACAA-7A6CB7E0439A}"/>
              </a:ext>
            </a:extLst>
          </p:cNvPr>
          <p:cNvSpPr/>
          <p:nvPr userDrawn="1"/>
        </p:nvSpPr>
        <p:spPr>
          <a:xfrm>
            <a:off x="0" y="0"/>
            <a:ext cx="1219200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AEA256F-CE72-4EA0-AD8C-BC34345270B2}"/>
              </a:ext>
            </a:extLst>
          </p:cNvPr>
          <p:cNvSpPr txBox="1"/>
          <p:nvPr userDrawn="1"/>
        </p:nvSpPr>
        <p:spPr>
          <a:xfrm>
            <a:off x="215900" y="254000"/>
            <a:ext cx="3606800" cy="427038"/>
          </a:xfrm>
          <a:prstGeom prst="rect">
            <a:avLst/>
          </a:prstGeom>
          <a:noFill/>
        </p:spPr>
        <p:txBody>
          <a:bodyPr wrap="square" rtlCol="0">
            <a:spAutoFit/>
          </a:bodyPr>
          <a:lstStyle/>
          <a:p>
            <a:endParaRPr kumimoji="1" lang="ja-JP" altLang="en-US" dirty="0"/>
          </a:p>
        </p:txBody>
      </p:sp>
    </p:spTree>
    <p:extLst>
      <p:ext uri="{BB962C8B-B14F-4D97-AF65-F5344CB8AC3E}">
        <p14:creationId xmlns:p14="http://schemas.microsoft.com/office/powerpoint/2010/main" val="1996141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FAB67-013A-41DD-94CD-ACAAD8834450}"/>
              </a:ext>
            </a:extLst>
          </p:cNvPr>
          <p:cNvSpPr>
            <a:spLocks noGrp="1"/>
          </p:cNvSpPr>
          <p:nvPr>
            <p:ph type="title"/>
          </p:nvPr>
        </p:nvSpPr>
        <p:spPr>
          <a:xfrm>
            <a:off x="838200" y="992584"/>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6047557-CC30-470E-988C-9C9E7F34BAD1}"/>
              </a:ext>
            </a:extLst>
          </p:cNvPr>
          <p:cNvSpPr>
            <a:spLocks noGrp="1"/>
          </p:cNvSpPr>
          <p:nvPr>
            <p:ph type="body" idx="1"/>
          </p:nvPr>
        </p:nvSpPr>
        <p:spPr>
          <a:xfrm>
            <a:off x="839788" y="244236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B227A75-2914-49BC-A550-F93D8A74DD97}"/>
              </a:ext>
            </a:extLst>
          </p:cNvPr>
          <p:cNvSpPr>
            <a:spLocks noGrp="1"/>
          </p:cNvSpPr>
          <p:nvPr>
            <p:ph sz="half" idx="2"/>
          </p:nvPr>
        </p:nvSpPr>
        <p:spPr>
          <a:xfrm>
            <a:off x="839788" y="3428999"/>
            <a:ext cx="5157787" cy="2760663"/>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テキスト プレースホルダー 4">
            <a:extLst>
              <a:ext uri="{FF2B5EF4-FFF2-40B4-BE49-F238E27FC236}">
                <a16:creationId xmlns:a16="http://schemas.microsoft.com/office/drawing/2014/main" id="{7FC2C044-9504-4466-B8BD-CA0D79E3C13A}"/>
              </a:ext>
            </a:extLst>
          </p:cNvPr>
          <p:cNvSpPr>
            <a:spLocks noGrp="1"/>
          </p:cNvSpPr>
          <p:nvPr>
            <p:ph type="body" sz="quarter" idx="3"/>
          </p:nvPr>
        </p:nvSpPr>
        <p:spPr>
          <a:xfrm>
            <a:off x="6169024" y="24384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a:t>マスター テキストの書式設定</a:t>
            </a:r>
          </a:p>
        </p:txBody>
      </p:sp>
      <p:sp>
        <p:nvSpPr>
          <p:cNvPr id="6" name="コンテンツ プレースホルダー 5">
            <a:extLst>
              <a:ext uri="{FF2B5EF4-FFF2-40B4-BE49-F238E27FC236}">
                <a16:creationId xmlns:a16="http://schemas.microsoft.com/office/drawing/2014/main" id="{88CB1C51-64ED-4F34-9CEA-61F51F7C08AF}"/>
              </a:ext>
            </a:extLst>
          </p:cNvPr>
          <p:cNvSpPr>
            <a:spLocks noGrp="1"/>
          </p:cNvSpPr>
          <p:nvPr>
            <p:ph sz="quarter" idx="4"/>
          </p:nvPr>
        </p:nvSpPr>
        <p:spPr>
          <a:xfrm>
            <a:off x="6172200" y="3428999"/>
            <a:ext cx="5183188" cy="2760664"/>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日付プレースホルダー 6">
            <a:extLst>
              <a:ext uri="{FF2B5EF4-FFF2-40B4-BE49-F238E27FC236}">
                <a16:creationId xmlns:a16="http://schemas.microsoft.com/office/drawing/2014/main" id="{4400CEAB-5D31-44A1-B8A9-52A6CD11DC7C}"/>
              </a:ext>
            </a:extLst>
          </p:cNvPr>
          <p:cNvSpPr>
            <a:spLocks noGrp="1"/>
          </p:cNvSpPr>
          <p:nvPr>
            <p:ph type="dt" sz="half" idx="10"/>
          </p:nvPr>
        </p:nvSpPr>
        <p:spPr/>
        <p:txBody>
          <a:bodyPr/>
          <a:lstStyle/>
          <a:p>
            <a:fld id="{83006327-7AEB-4934-A223-C034E4521CE0}" type="datetime1">
              <a:rPr kumimoji="1" lang="ja-JP" altLang="en-US" smtClean="0"/>
              <a:t>2023/7/28</a:t>
            </a:fld>
            <a:endParaRPr kumimoji="1" lang="ja-JP" altLang="en-US"/>
          </a:p>
        </p:txBody>
      </p:sp>
      <p:sp>
        <p:nvSpPr>
          <p:cNvPr id="8" name="フッター プレースホルダー 7">
            <a:extLst>
              <a:ext uri="{FF2B5EF4-FFF2-40B4-BE49-F238E27FC236}">
                <a16:creationId xmlns:a16="http://schemas.microsoft.com/office/drawing/2014/main" id="{E8329669-4216-4669-9F16-40B7A807B9F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ED410487-656C-4798-A54B-759889BBEC79}"/>
              </a:ext>
            </a:extLst>
          </p:cNvPr>
          <p:cNvSpPr>
            <a:spLocks noGrp="1"/>
          </p:cNvSpPr>
          <p:nvPr>
            <p:ph type="sldNum" sz="quarter" idx="12"/>
          </p:nvPr>
        </p:nvSpPr>
        <p:spPr/>
        <p:txBody>
          <a:bodyPr/>
          <a:lstStyle/>
          <a:p>
            <a:fld id="{CC91B4CD-F517-476D-8D85-9B1070BAAF22}" type="slidenum">
              <a:rPr kumimoji="1" lang="ja-JP" altLang="en-US" smtClean="0"/>
              <a:t>‹#›</a:t>
            </a:fld>
            <a:endParaRPr kumimoji="1" lang="ja-JP" altLang="en-US"/>
          </a:p>
        </p:txBody>
      </p:sp>
      <p:sp>
        <p:nvSpPr>
          <p:cNvPr id="10" name="正方形/長方形 9">
            <a:extLst>
              <a:ext uri="{FF2B5EF4-FFF2-40B4-BE49-F238E27FC236}">
                <a16:creationId xmlns:a16="http://schemas.microsoft.com/office/drawing/2014/main" id="{8218D0C7-0CD7-4A45-9902-6775EB9C5B6B}"/>
              </a:ext>
            </a:extLst>
          </p:cNvPr>
          <p:cNvSpPr/>
          <p:nvPr userDrawn="1"/>
        </p:nvSpPr>
        <p:spPr>
          <a:xfrm>
            <a:off x="0" y="0"/>
            <a:ext cx="1219200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C2B4730-4756-4E8D-9294-F5A14ABCBF90}"/>
              </a:ext>
            </a:extLst>
          </p:cNvPr>
          <p:cNvSpPr txBox="1"/>
          <p:nvPr userDrawn="1"/>
        </p:nvSpPr>
        <p:spPr>
          <a:xfrm>
            <a:off x="215900" y="254000"/>
            <a:ext cx="3606800" cy="427038"/>
          </a:xfrm>
          <a:prstGeom prst="rect">
            <a:avLst/>
          </a:prstGeom>
          <a:noFill/>
        </p:spPr>
        <p:txBody>
          <a:bodyPr wrap="square" rtlCol="0">
            <a:spAutoFit/>
          </a:bodyPr>
          <a:lstStyle/>
          <a:p>
            <a:endParaRPr kumimoji="1" lang="ja-JP" altLang="en-US" dirty="0"/>
          </a:p>
        </p:txBody>
      </p:sp>
    </p:spTree>
    <p:extLst>
      <p:ext uri="{BB962C8B-B14F-4D97-AF65-F5344CB8AC3E}">
        <p14:creationId xmlns:p14="http://schemas.microsoft.com/office/powerpoint/2010/main" val="144251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C6A77-0CF9-49CD-8DF9-2D085D986C95}"/>
              </a:ext>
            </a:extLst>
          </p:cNvPr>
          <p:cNvSpPr>
            <a:spLocks noGrp="1"/>
          </p:cNvSpPr>
          <p:nvPr>
            <p:ph type="title"/>
          </p:nvPr>
        </p:nvSpPr>
        <p:spPr>
          <a:xfrm>
            <a:off x="838200" y="1495425"/>
            <a:ext cx="10515600" cy="1325563"/>
          </a:xfr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AB9F726-C79E-46DA-92FA-D66D7AA2E0E3}"/>
              </a:ext>
            </a:extLst>
          </p:cNvPr>
          <p:cNvSpPr>
            <a:spLocks noGrp="1"/>
          </p:cNvSpPr>
          <p:nvPr>
            <p:ph type="dt" sz="half" idx="10"/>
          </p:nvPr>
        </p:nvSpPr>
        <p:spPr/>
        <p:txBody>
          <a:bodyPr/>
          <a:lstStyle/>
          <a:p>
            <a:fld id="{E2B5F186-0453-46DF-9A94-7A4859FCBA71}" type="datetime1">
              <a:rPr kumimoji="1" lang="ja-JP" altLang="en-US" smtClean="0"/>
              <a:t>2023/7/28</a:t>
            </a:fld>
            <a:endParaRPr kumimoji="1" lang="ja-JP" altLang="en-US"/>
          </a:p>
        </p:txBody>
      </p:sp>
      <p:sp>
        <p:nvSpPr>
          <p:cNvPr id="4" name="フッター プレースホルダー 3">
            <a:extLst>
              <a:ext uri="{FF2B5EF4-FFF2-40B4-BE49-F238E27FC236}">
                <a16:creationId xmlns:a16="http://schemas.microsoft.com/office/drawing/2014/main" id="{89C8E036-1527-48B0-AC79-F6BAEDAD37A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258CD5B-97F1-47C4-ABCC-75AF76020E8F}"/>
              </a:ext>
            </a:extLst>
          </p:cNvPr>
          <p:cNvSpPr>
            <a:spLocks noGrp="1"/>
          </p:cNvSpPr>
          <p:nvPr>
            <p:ph type="sldNum" sz="quarter" idx="12"/>
          </p:nvPr>
        </p:nvSpPr>
        <p:spPr/>
        <p:txBody>
          <a:bodyPr/>
          <a:lstStyle/>
          <a:p>
            <a:fld id="{CC91B4CD-F517-476D-8D85-9B1070BAAF22}" type="slidenum">
              <a:rPr kumimoji="1" lang="ja-JP" altLang="en-US" smtClean="0"/>
              <a:t>‹#›</a:t>
            </a:fld>
            <a:endParaRPr kumimoji="1" lang="ja-JP" altLang="en-US"/>
          </a:p>
        </p:txBody>
      </p:sp>
      <p:sp>
        <p:nvSpPr>
          <p:cNvPr id="6" name="正方形/長方形 5">
            <a:extLst>
              <a:ext uri="{FF2B5EF4-FFF2-40B4-BE49-F238E27FC236}">
                <a16:creationId xmlns:a16="http://schemas.microsoft.com/office/drawing/2014/main" id="{6C8F5BA2-B736-4208-9BA2-35F843276E79}"/>
              </a:ext>
            </a:extLst>
          </p:cNvPr>
          <p:cNvSpPr/>
          <p:nvPr userDrawn="1"/>
        </p:nvSpPr>
        <p:spPr>
          <a:xfrm>
            <a:off x="0" y="0"/>
            <a:ext cx="1219200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DA1D26B-F664-493C-801B-E3D3D39A812C}"/>
              </a:ext>
            </a:extLst>
          </p:cNvPr>
          <p:cNvSpPr txBox="1"/>
          <p:nvPr userDrawn="1"/>
        </p:nvSpPr>
        <p:spPr>
          <a:xfrm>
            <a:off x="215900" y="254000"/>
            <a:ext cx="3606800" cy="427038"/>
          </a:xfrm>
          <a:prstGeom prst="rect">
            <a:avLst/>
          </a:prstGeom>
          <a:noFill/>
        </p:spPr>
        <p:txBody>
          <a:bodyPr wrap="square" rtlCol="0">
            <a:spAutoFit/>
          </a:bodyPr>
          <a:lstStyle/>
          <a:p>
            <a:endParaRPr kumimoji="1" lang="ja-JP" altLang="en-US" dirty="0"/>
          </a:p>
        </p:txBody>
      </p:sp>
    </p:spTree>
    <p:extLst>
      <p:ext uri="{BB962C8B-B14F-4D97-AF65-F5344CB8AC3E}">
        <p14:creationId xmlns:p14="http://schemas.microsoft.com/office/powerpoint/2010/main" val="332568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7CDB034-AB04-4169-873C-9431C6FAB6EE}"/>
              </a:ext>
            </a:extLst>
          </p:cNvPr>
          <p:cNvSpPr>
            <a:spLocks noGrp="1"/>
          </p:cNvSpPr>
          <p:nvPr>
            <p:ph type="dt" sz="half" idx="10"/>
          </p:nvPr>
        </p:nvSpPr>
        <p:spPr/>
        <p:txBody>
          <a:bodyPr/>
          <a:lstStyle/>
          <a:p>
            <a:fld id="{B95D237F-2A9A-4136-9894-977A7082714A}" type="datetime1">
              <a:rPr kumimoji="1" lang="ja-JP" altLang="en-US" smtClean="0"/>
              <a:t>2023/7/28</a:t>
            </a:fld>
            <a:endParaRPr kumimoji="1" lang="ja-JP" altLang="en-US"/>
          </a:p>
        </p:txBody>
      </p:sp>
      <p:sp>
        <p:nvSpPr>
          <p:cNvPr id="3" name="フッター プレースホルダー 2">
            <a:extLst>
              <a:ext uri="{FF2B5EF4-FFF2-40B4-BE49-F238E27FC236}">
                <a16:creationId xmlns:a16="http://schemas.microsoft.com/office/drawing/2014/main" id="{84F071C1-CE16-45EE-A760-C89C61C848A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250122B-82C3-4C67-8394-978ABD3784F2}"/>
              </a:ext>
            </a:extLst>
          </p:cNvPr>
          <p:cNvSpPr>
            <a:spLocks noGrp="1"/>
          </p:cNvSpPr>
          <p:nvPr>
            <p:ph type="sldNum" sz="quarter" idx="12"/>
          </p:nvPr>
        </p:nvSpPr>
        <p:spPr/>
        <p:txBody>
          <a:bodyPr/>
          <a:lstStyle/>
          <a:p>
            <a:fld id="{CC91B4CD-F517-476D-8D85-9B1070BAAF22}" type="slidenum">
              <a:rPr kumimoji="1" lang="ja-JP" altLang="en-US" smtClean="0"/>
              <a:t>‹#›</a:t>
            </a:fld>
            <a:endParaRPr kumimoji="1" lang="ja-JP" altLang="en-US"/>
          </a:p>
        </p:txBody>
      </p:sp>
      <p:sp>
        <p:nvSpPr>
          <p:cNvPr id="6" name="正方形/長方形 5">
            <a:extLst>
              <a:ext uri="{FF2B5EF4-FFF2-40B4-BE49-F238E27FC236}">
                <a16:creationId xmlns:a16="http://schemas.microsoft.com/office/drawing/2014/main" id="{530DB2E4-03EC-4648-B6FF-C9DC93C7533A}"/>
              </a:ext>
            </a:extLst>
          </p:cNvPr>
          <p:cNvSpPr/>
          <p:nvPr userDrawn="1"/>
        </p:nvSpPr>
        <p:spPr>
          <a:xfrm>
            <a:off x="0" y="0"/>
            <a:ext cx="1219200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72C3F11-AF71-4691-AC71-F35700C57E51}"/>
              </a:ext>
            </a:extLst>
          </p:cNvPr>
          <p:cNvSpPr txBox="1"/>
          <p:nvPr userDrawn="1"/>
        </p:nvSpPr>
        <p:spPr>
          <a:xfrm>
            <a:off x="215900" y="254000"/>
            <a:ext cx="3606800" cy="427038"/>
          </a:xfrm>
          <a:prstGeom prst="rect">
            <a:avLst/>
          </a:prstGeom>
          <a:noFill/>
        </p:spPr>
        <p:txBody>
          <a:bodyPr wrap="square" rtlCol="0">
            <a:spAutoFit/>
          </a:bodyPr>
          <a:lstStyle/>
          <a:p>
            <a:endParaRPr kumimoji="1" lang="ja-JP" altLang="en-US" dirty="0"/>
          </a:p>
        </p:txBody>
      </p:sp>
    </p:spTree>
    <p:extLst>
      <p:ext uri="{BB962C8B-B14F-4D97-AF65-F5344CB8AC3E}">
        <p14:creationId xmlns:p14="http://schemas.microsoft.com/office/powerpoint/2010/main" val="10456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92E23B-9435-4EE3-B9A4-9702CF14E79F}"/>
              </a:ext>
            </a:extLst>
          </p:cNvPr>
          <p:cNvSpPr>
            <a:spLocks noGrp="1"/>
          </p:cNvSpPr>
          <p:nvPr>
            <p:ph type="title"/>
          </p:nvPr>
        </p:nvSpPr>
        <p:spPr>
          <a:xfrm>
            <a:off x="836612" y="2250391"/>
            <a:ext cx="3932237" cy="1069975"/>
          </a:xfrm>
        </p:spPr>
        <p:txBody>
          <a:bodyPr anchor="b"/>
          <a:lstStyle>
            <a:lvl1pPr>
              <a:defRPr sz="3200"/>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14157717-C78A-41E8-85B1-2396D63B7E6E}"/>
              </a:ext>
            </a:extLst>
          </p:cNvPr>
          <p:cNvSpPr>
            <a:spLocks noGrp="1"/>
          </p:cNvSpPr>
          <p:nvPr>
            <p:ph idx="1"/>
          </p:nvPr>
        </p:nvSpPr>
        <p:spPr>
          <a:xfrm>
            <a:off x="5180012" y="99218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BD9B33B-E1A4-45D1-850B-ED6896D79C9A}"/>
              </a:ext>
            </a:extLst>
          </p:cNvPr>
          <p:cNvSpPr>
            <a:spLocks noGrp="1"/>
          </p:cNvSpPr>
          <p:nvPr>
            <p:ph type="body" sz="half" idx="2"/>
          </p:nvPr>
        </p:nvSpPr>
        <p:spPr>
          <a:xfrm>
            <a:off x="839788" y="3320366"/>
            <a:ext cx="3932237" cy="254862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5A3BA4-FFE2-408C-ACBB-ADDB80969C89}"/>
              </a:ext>
            </a:extLst>
          </p:cNvPr>
          <p:cNvSpPr>
            <a:spLocks noGrp="1"/>
          </p:cNvSpPr>
          <p:nvPr>
            <p:ph type="dt" sz="half" idx="10"/>
          </p:nvPr>
        </p:nvSpPr>
        <p:spPr/>
        <p:txBody>
          <a:bodyPr/>
          <a:lstStyle/>
          <a:p>
            <a:fld id="{646321C2-9E50-4D24-824E-4938A3E0AB2C}" type="datetime1">
              <a:rPr kumimoji="1" lang="ja-JP" altLang="en-US" smtClean="0"/>
              <a:t>2023/7/28</a:t>
            </a:fld>
            <a:endParaRPr kumimoji="1" lang="ja-JP" altLang="en-US"/>
          </a:p>
        </p:txBody>
      </p:sp>
      <p:sp>
        <p:nvSpPr>
          <p:cNvPr id="6" name="フッター プレースホルダー 5">
            <a:extLst>
              <a:ext uri="{FF2B5EF4-FFF2-40B4-BE49-F238E27FC236}">
                <a16:creationId xmlns:a16="http://schemas.microsoft.com/office/drawing/2014/main" id="{5B2BBAEB-E03C-43BB-A6BD-12EDFB9FD56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7914007-CB7C-4DA4-ACAF-2D7B871F0814}"/>
              </a:ext>
            </a:extLst>
          </p:cNvPr>
          <p:cNvSpPr>
            <a:spLocks noGrp="1"/>
          </p:cNvSpPr>
          <p:nvPr>
            <p:ph type="sldNum" sz="quarter" idx="12"/>
          </p:nvPr>
        </p:nvSpPr>
        <p:spPr/>
        <p:txBody>
          <a:bodyPr/>
          <a:lstStyle/>
          <a:p>
            <a:fld id="{CC91B4CD-F517-476D-8D85-9B1070BAAF22}" type="slidenum">
              <a:rPr kumimoji="1" lang="ja-JP" altLang="en-US" smtClean="0"/>
              <a:t>‹#›</a:t>
            </a:fld>
            <a:endParaRPr kumimoji="1" lang="ja-JP" altLang="en-US"/>
          </a:p>
        </p:txBody>
      </p:sp>
      <p:sp>
        <p:nvSpPr>
          <p:cNvPr id="8" name="正方形/長方形 7">
            <a:extLst>
              <a:ext uri="{FF2B5EF4-FFF2-40B4-BE49-F238E27FC236}">
                <a16:creationId xmlns:a16="http://schemas.microsoft.com/office/drawing/2014/main" id="{195AAE64-82AB-4C91-A147-CD99F4DF4C10}"/>
              </a:ext>
            </a:extLst>
          </p:cNvPr>
          <p:cNvSpPr/>
          <p:nvPr userDrawn="1"/>
        </p:nvSpPr>
        <p:spPr>
          <a:xfrm>
            <a:off x="0" y="0"/>
            <a:ext cx="1219200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294D61C-4F46-4147-B74F-0EDFE668A3FA}"/>
              </a:ext>
            </a:extLst>
          </p:cNvPr>
          <p:cNvSpPr txBox="1"/>
          <p:nvPr userDrawn="1"/>
        </p:nvSpPr>
        <p:spPr>
          <a:xfrm>
            <a:off x="215900" y="254000"/>
            <a:ext cx="3606800" cy="427038"/>
          </a:xfrm>
          <a:prstGeom prst="rect">
            <a:avLst/>
          </a:prstGeom>
          <a:noFill/>
        </p:spPr>
        <p:txBody>
          <a:bodyPr wrap="square" rtlCol="0">
            <a:spAutoFit/>
          </a:bodyPr>
          <a:lstStyle/>
          <a:p>
            <a:endParaRPr kumimoji="1" lang="ja-JP" altLang="en-US" dirty="0"/>
          </a:p>
        </p:txBody>
      </p:sp>
    </p:spTree>
    <p:extLst>
      <p:ext uri="{BB962C8B-B14F-4D97-AF65-F5344CB8AC3E}">
        <p14:creationId xmlns:p14="http://schemas.microsoft.com/office/powerpoint/2010/main" val="3565865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F97EA5-C416-4FEE-A9C2-25B468C033D2}"/>
              </a:ext>
            </a:extLst>
          </p:cNvPr>
          <p:cNvSpPr>
            <a:spLocks noGrp="1"/>
          </p:cNvSpPr>
          <p:nvPr>
            <p:ph type="title"/>
          </p:nvPr>
        </p:nvSpPr>
        <p:spPr>
          <a:xfrm>
            <a:off x="839788" y="1638300"/>
            <a:ext cx="3932237" cy="1485900"/>
          </a:xfrm>
        </p:spPr>
        <p:txBody>
          <a:bodyPr anchor="b"/>
          <a:lstStyle>
            <a:lvl1pPr>
              <a:defRPr sz="3200"/>
            </a:lvl1pPr>
          </a:lstStyle>
          <a:p>
            <a:r>
              <a:rPr kumimoji="1" lang="ja-JP" altLang="en-US" dirty="0"/>
              <a:t>マスター タイトルの書式設定</a:t>
            </a:r>
          </a:p>
        </p:txBody>
      </p:sp>
      <p:sp>
        <p:nvSpPr>
          <p:cNvPr id="3" name="図プレースホルダー 2">
            <a:extLst>
              <a:ext uri="{FF2B5EF4-FFF2-40B4-BE49-F238E27FC236}">
                <a16:creationId xmlns:a16="http://schemas.microsoft.com/office/drawing/2014/main" id="{1CAFFFB3-2052-4908-A40A-427207F40E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C39236A-409B-45CF-8D8A-4350EC7C071C}"/>
              </a:ext>
            </a:extLst>
          </p:cNvPr>
          <p:cNvSpPr>
            <a:spLocks noGrp="1"/>
          </p:cNvSpPr>
          <p:nvPr>
            <p:ph type="body" sz="half" idx="2"/>
          </p:nvPr>
        </p:nvSpPr>
        <p:spPr>
          <a:xfrm>
            <a:off x="839788" y="3124200"/>
            <a:ext cx="3932237" cy="2744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dirty="0"/>
              <a:t>マスター テキストの書式設定</a:t>
            </a:r>
          </a:p>
        </p:txBody>
      </p:sp>
      <p:sp>
        <p:nvSpPr>
          <p:cNvPr id="5" name="日付プレースホルダー 4">
            <a:extLst>
              <a:ext uri="{FF2B5EF4-FFF2-40B4-BE49-F238E27FC236}">
                <a16:creationId xmlns:a16="http://schemas.microsoft.com/office/drawing/2014/main" id="{E4738BC1-D401-45DF-987B-E6AEAAF9D3BF}"/>
              </a:ext>
            </a:extLst>
          </p:cNvPr>
          <p:cNvSpPr>
            <a:spLocks noGrp="1"/>
          </p:cNvSpPr>
          <p:nvPr>
            <p:ph type="dt" sz="half" idx="10"/>
          </p:nvPr>
        </p:nvSpPr>
        <p:spPr/>
        <p:txBody>
          <a:bodyPr/>
          <a:lstStyle/>
          <a:p>
            <a:fld id="{3AAB32B7-31E1-42D4-991E-438373D5F285}" type="datetime1">
              <a:rPr kumimoji="1" lang="ja-JP" altLang="en-US" smtClean="0"/>
              <a:t>2023/7/28</a:t>
            </a:fld>
            <a:endParaRPr kumimoji="1" lang="ja-JP" altLang="en-US"/>
          </a:p>
        </p:txBody>
      </p:sp>
      <p:sp>
        <p:nvSpPr>
          <p:cNvPr id="6" name="フッター プレースホルダー 5">
            <a:extLst>
              <a:ext uri="{FF2B5EF4-FFF2-40B4-BE49-F238E27FC236}">
                <a16:creationId xmlns:a16="http://schemas.microsoft.com/office/drawing/2014/main" id="{16F75CB0-A340-4810-A47A-8BA066DBA6C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610BFE2-79B7-43ED-81E0-E67C633EEC5E}"/>
              </a:ext>
            </a:extLst>
          </p:cNvPr>
          <p:cNvSpPr>
            <a:spLocks noGrp="1"/>
          </p:cNvSpPr>
          <p:nvPr>
            <p:ph type="sldNum" sz="quarter" idx="12"/>
          </p:nvPr>
        </p:nvSpPr>
        <p:spPr/>
        <p:txBody>
          <a:bodyPr/>
          <a:lstStyle/>
          <a:p>
            <a:fld id="{CC91B4CD-F517-476D-8D85-9B1070BAAF22}" type="slidenum">
              <a:rPr kumimoji="1" lang="ja-JP" altLang="en-US" smtClean="0"/>
              <a:t>‹#›</a:t>
            </a:fld>
            <a:endParaRPr kumimoji="1" lang="ja-JP" altLang="en-US"/>
          </a:p>
        </p:txBody>
      </p:sp>
      <p:sp>
        <p:nvSpPr>
          <p:cNvPr id="8" name="正方形/長方形 7">
            <a:extLst>
              <a:ext uri="{FF2B5EF4-FFF2-40B4-BE49-F238E27FC236}">
                <a16:creationId xmlns:a16="http://schemas.microsoft.com/office/drawing/2014/main" id="{043F99A0-5D67-415B-A00D-AFBBC9C43FC6}"/>
              </a:ext>
            </a:extLst>
          </p:cNvPr>
          <p:cNvSpPr/>
          <p:nvPr userDrawn="1"/>
        </p:nvSpPr>
        <p:spPr>
          <a:xfrm>
            <a:off x="0" y="0"/>
            <a:ext cx="1219200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3EF25C5-DD39-4A24-BA0F-1ADF4A4AD1F9}"/>
              </a:ext>
            </a:extLst>
          </p:cNvPr>
          <p:cNvSpPr txBox="1"/>
          <p:nvPr userDrawn="1"/>
        </p:nvSpPr>
        <p:spPr>
          <a:xfrm>
            <a:off x="215900" y="254000"/>
            <a:ext cx="3606800" cy="427038"/>
          </a:xfrm>
          <a:prstGeom prst="rect">
            <a:avLst/>
          </a:prstGeom>
          <a:noFill/>
        </p:spPr>
        <p:txBody>
          <a:bodyPr wrap="square" rtlCol="0">
            <a:spAutoFit/>
          </a:bodyPr>
          <a:lstStyle/>
          <a:p>
            <a:endParaRPr kumimoji="1" lang="ja-JP" altLang="en-US" dirty="0"/>
          </a:p>
        </p:txBody>
      </p:sp>
    </p:spTree>
    <p:extLst>
      <p:ext uri="{BB962C8B-B14F-4D97-AF65-F5344CB8AC3E}">
        <p14:creationId xmlns:p14="http://schemas.microsoft.com/office/powerpoint/2010/main" val="3117558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91DF32D-E097-4DFB-AD06-3A57F8BDA48C}"/>
              </a:ext>
            </a:extLst>
          </p:cNvPr>
          <p:cNvSpPr>
            <a:spLocks noGrp="1"/>
          </p:cNvSpPr>
          <p:nvPr>
            <p:ph type="title"/>
          </p:nvPr>
        </p:nvSpPr>
        <p:spPr>
          <a:xfrm>
            <a:off x="838200" y="1108868"/>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B9D03AD-1331-4B0B-9963-989FBDE94A64}"/>
              </a:ext>
            </a:extLst>
          </p:cNvPr>
          <p:cNvSpPr>
            <a:spLocks noGrp="1"/>
          </p:cNvSpPr>
          <p:nvPr>
            <p:ph type="body" idx="1"/>
          </p:nvPr>
        </p:nvSpPr>
        <p:spPr>
          <a:xfrm>
            <a:off x="838200" y="2666999"/>
            <a:ext cx="10515600" cy="3509963"/>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7878FE8C-1966-4020-9014-3F2AF27C67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9BABFC-4A4D-466A-A9FE-880C6ACE85C3}" type="datetime1">
              <a:rPr kumimoji="1" lang="ja-JP" altLang="en-US" smtClean="0"/>
              <a:t>2023/7/28</a:t>
            </a:fld>
            <a:endParaRPr kumimoji="1" lang="ja-JP" altLang="en-US"/>
          </a:p>
        </p:txBody>
      </p:sp>
      <p:sp>
        <p:nvSpPr>
          <p:cNvPr id="5" name="フッター プレースホルダー 4">
            <a:extLst>
              <a:ext uri="{FF2B5EF4-FFF2-40B4-BE49-F238E27FC236}">
                <a16:creationId xmlns:a16="http://schemas.microsoft.com/office/drawing/2014/main" id="{8785FE68-E4F8-4BEC-A3D1-B8047B8634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2E538DEF-0586-48A2-83AC-22190252C6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91B4CD-F517-476D-8D85-9B1070BAAF22}" type="slidenum">
              <a:rPr kumimoji="1" lang="ja-JP" altLang="en-US" smtClean="0"/>
              <a:t>‹#›</a:t>
            </a:fld>
            <a:endParaRPr kumimoji="1" lang="ja-JP" altLang="en-US"/>
          </a:p>
        </p:txBody>
      </p:sp>
    </p:spTree>
    <p:extLst>
      <p:ext uri="{BB962C8B-B14F-4D97-AF65-F5344CB8AC3E}">
        <p14:creationId xmlns:p14="http://schemas.microsoft.com/office/powerpoint/2010/main" val="3930010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30.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6E8CFC-83C6-4460-AD8D-BD31C4DDC035}"/>
              </a:ext>
            </a:extLst>
          </p:cNvPr>
          <p:cNvSpPr>
            <a:spLocks noGrp="1"/>
          </p:cNvSpPr>
          <p:nvPr>
            <p:ph type="ctrTitle"/>
          </p:nvPr>
        </p:nvSpPr>
        <p:spPr>
          <a:xfrm>
            <a:off x="139959" y="2050256"/>
            <a:ext cx="13052897" cy="1534655"/>
          </a:xfrm>
        </p:spPr>
        <p:txBody>
          <a:bodyPr>
            <a:normAutofit fontScale="90000"/>
          </a:bodyPr>
          <a:lstStyle/>
          <a:p>
            <a:pPr algn="l">
              <a:lnSpc>
                <a:spcPct val="100000"/>
              </a:lnSpc>
            </a:pPr>
            <a:r>
              <a:rPr lang="en-US" altLang="ja-JP" sz="5200" b="1" dirty="0"/>
              <a:t>node2vec :</a:t>
            </a:r>
            <a:br>
              <a:rPr lang="en-US" altLang="ja-JP" sz="5200" b="1" dirty="0"/>
            </a:br>
            <a:r>
              <a:rPr lang="en-US" altLang="ja-JP" sz="5200" b="1" dirty="0"/>
              <a:t>Scalable Feature Learning for Networks</a:t>
            </a:r>
            <a:endParaRPr kumimoji="1" lang="ja-JP" altLang="en-US" sz="5200" b="1" dirty="0"/>
          </a:p>
        </p:txBody>
      </p:sp>
      <p:sp>
        <p:nvSpPr>
          <p:cNvPr id="3" name="字幕 2">
            <a:extLst>
              <a:ext uri="{FF2B5EF4-FFF2-40B4-BE49-F238E27FC236}">
                <a16:creationId xmlns:a16="http://schemas.microsoft.com/office/drawing/2014/main" id="{4E591D44-ABAA-4C41-BEA1-8F6DB78DE3DF}"/>
              </a:ext>
            </a:extLst>
          </p:cNvPr>
          <p:cNvSpPr>
            <a:spLocks noGrp="1"/>
          </p:cNvSpPr>
          <p:nvPr>
            <p:ph type="subTitle" idx="1"/>
          </p:nvPr>
        </p:nvSpPr>
        <p:spPr>
          <a:xfrm>
            <a:off x="2209800" y="4702776"/>
            <a:ext cx="9144000" cy="952499"/>
          </a:xfrm>
        </p:spPr>
        <p:txBody>
          <a:bodyPr>
            <a:normAutofit/>
          </a:bodyPr>
          <a:lstStyle/>
          <a:p>
            <a:pPr algn="r"/>
            <a:r>
              <a:rPr kumimoji="1" lang="en-US" altLang="ja-JP" dirty="0"/>
              <a:t>2023/7/28</a:t>
            </a:r>
          </a:p>
          <a:p>
            <a:pPr algn="r"/>
            <a:r>
              <a:rPr kumimoji="1" lang="ja-JP" altLang="en-US" dirty="0"/>
              <a:t>藤根 大己</a:t>
            </a:r>
          </a:p>
        </p:txBody>
      </p:sp>
      <p:sp>
        <p:nvSpPr>
          <p:cNvPr id="4" name="スライド番号プレースホルダー 3">
            <a:extLst>
              <a:ext uri="{FF2B5EF4-FFF2-40B4-BE49-F238E27FC236}">
                <a16:creationId xmlns:a16="http://schemas.microsoft.com/office/drawing/2014/main" id="{C6F71A5E-AD62-44B3-982B-FDA4C7D1E05E}"/>
              </a:ext>
            </a:extLst>
          </p:cNvPr>
          <p:cNvSpPr>
            <a:spLocks noGrp="1"/>
          </p:cNvSpPr>
          <p:nvPr>
            <p:ph type="sldNum" sz="quarter" idx="12"/>
          </p:nvPr>
        </p:nvSpPr>
        <p:spPr/>
        <p:txBody>
          <a:bodyPr/>
          <a:lstStyle/>
          <a:p>
            <a:fld id="{CC91B4CD-F517-476D-8D85-9B1070BAAF22}" type="slidenum">
              <a:rPr kumimoji="1" lang="ja-JP" altLang="en-US" smtClean="0"/>
              <a:t>1</a:t>
            </a:fld>
            <a:endParaRPr kumimoji="1" lang="ja-JP" altLang="en-US" dirty="0"/>
          </a:p>
        </p:txBody>
      </p:sp>
      <p:sp>
        <p:nvSpPr>
          <p:cNvPr id="5" name="テキスト ボックス 4">
            <a:extLst>
              <a:ext uri="{FF2B5EF4-FFF2-40B4-BE49-F238E27FC236}">
                <a16:creationId xmlns:a16="http://schemas.microsoft.com/office/drawing/2014/main" id="{50489079-6357-D070-962E-B4488575CAEF}"/>
              </a:ext>
            </a:extLst>
          </p:cNvPr>
          <p:cNvSpPr txBox="1"/>
          <p:nvPr/>
        </p:nvSpPr>
        <p:spPr>
          <a:xfrm>
            <a:off x="139959" y="3820678"/>
            <a:ext cx="5850294" cy="646331"/>
          </a:xfrm>
          <a:prstGeom prst="rect">
            <a:avLst/>
          </a:prstGeom>
          <a:noFill/>
        </p:spPr>
        <p:txBody>
          <a:bodyPr wrap="square" rtlCol="0">
            <a:spAutoFit/>
          </a:bodyPr>
          <a:lstStyle/>
          <a:p>
            <a:r>
              <a:rPr lang="en-US" altLang="ja-JP" sz="3600" dirty="0"/>
              <a:t>Aditya Grover, Jure </a:t>
            </a:r>
            <a:r>
              <a:rPr lang="en-US" altLang="ja-JP" sz="3600" dirty="0" err="1"/>
              <a:t>Leskovec</a:t>
            </a:r>
            <a:endParaRPr kumimoji="1" lang="ja-JP" altLang="en-US" sz="3600" dirty="0"/>
          </a:p>
        </p:txBody>
      </p:sp>
    </p:spTree>
    <p:extLst>
      <p:ext uri="{BB962C8B-B14F-4D97-AF65-F5344CB8AC3E}">
        <p14:creationId xmlns:p14="http://schemas.microsoft.com/office/powerpoint/2010/main" val="2583157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100" y="1181551"/>
            <a:ext cx="10515600" cy="1325563"/>
          </a:xfrm>
        </p:spPr>
        <p:txBody>
          <a:bodyPr/>
          <a:lstStyle/>
          <a:p>
            <a:r>
              <a:rPr kumimoji="1" lang="en-US" altLang="ja-JP" dirty="0"/>
              <a:t>Negative sampling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1838647"/>
              </a:xfrm>
            </p:spPr>
            <p:txBody>
              <a:bodyPr>
                <a:noAutofit/>
              </a:bodyPr>
              <a:lstStyle/>
              <a:p>
                <a:pPr>
                  <a:lnSpc>
                    <a:spcPct val="150000"/>
                  </a:lnSpc>
                </a:pPr>
                <a:r>
                  <a:rPr lang="ja-JP" altLang="en-US" sz="2000" dirty="0"/>
                  <a:t>多値分類を</a:t>
                </a:r>
                <a:r>
                  <a:rPr lang="en-US" altLang="ja-JP" sz="2000" dirty="0"/>
                  <a:t>2</a:t>
                </a:r>
                <a:r>
                  <a:rPr lang="ja-JP" altLang="en-US" sz="2000" dirty="0"/>
                  <a:t>値分類で近似する手法</a:t>
                </a:r>
                <a:endParaRPr lang="en-US" altLang="ja-JP" sz="2000" dirty="0"/>
              </a:p>
              <a:p>
                <a:pPr>
                  <a:lnSpc>
                    <a:spcPct val="150000"/>
                  </a:lnSpc>
                </a:pPr>
                <a:r>
                  <a:rPr lang="en-US" altLang="ja-JP" sz="2000" dirty="0"/>
                  <a:t>N=100</a:t>
                </a:r>
                <a:r>
                  <a:rPr lang="ja-JP" altLang="en-US" sz="2000" dirty="0"/>
                  <a:t>万語のデータを考える</a:t>
                </a:r>
                <a:br>
                  <a:rPr lang="en-US" altLang="ja-JP" sz="2000" dirty="0"/>
                </a:br>
                <a:r>
                  <a:rPr lang="ja-JP" altLang="en-US" sz="2000" dirty="0"/>
                  <a:t>→正例：１，負例：</a:t>
                </a:r>
                <a:r>
                  <a:rPr lang="en-US" altLang="ja-JP" sz="2000" dirty="0"/>
                  <a:t>100</a:t>
                </a:r>
                <a:r>
                  <a:rPr lang="ja-JP" altLang="en-US" sz="2000" dirty="0"/>
                  <a:t>万</a:t>
                </a:r>
                <a:r>
                  <a:rPr lang="en-US" altLang="ja-JP" sz="2000" dirty="0"/>
                  <a:t>-1</a:t>
                </a:r>
                <a:br>
                  <a:rPr lang="en-US" altLang="ja-JP" sz="2000" dirty="0"/>
                </a:br>
                <a:r>
                  <a:rPr lang="ja-JP" altLang="en-US" sz="2000" dirty="0"/>
                  <a:t>→負例をすべて使うのではなく</a:t>
                </a:r>
                <a:r>
                  <a:rPr lang="en-US" altLang="ja-JP" sz="2000" dirty="0"/>
                  <a:t>10</a:t>
                </a:r>
                <a:r>
                  <a:rPr lang="ja-JP" altLang="en-US" sz="2000" dirty="0"/>
                  <a:t>個くらいサンプリングする</a:t>
                </a:r>
                <a:br>
                  <a:rPr lang="en-US" altLang="ja-JP" sz="2000" dirty="0"/>
                </a:br>
                <a:r>
                  <a:rPr lang="ja-JP" altLang="en-US" sz="2000" dirty="0"/>
                  <a:t>→正例と不例の</a:t>
                </a:r>
                <a:r>
                  <a:rPr lang="en-US" altLang="ja-JP" sz="2000" dirty="0"/>
                  <a:t>2</a:t>
                </a:r>
                <a:r>
                  <a:rPr lang="ja-JP" altLang="en-US" sz="2000" dirty="0"/>
                  <a:t>値分類問題に（シグモイド関数の使用）</a:t>
                </a:r>
                <a:br>
                  <a:rPr lang="en-US" altLang="ja-JP" sz="2000" dirty="0"/>
                </a:br>
                <a:r>
                  <a:rPr lang="ja-JP" altLang="en-US" sz="2000" dirty="0"/>
                  <a:t>→損失関数は</a:t>
                </a:r>
                <a:r>
                  <a:rPr lang="en-US" altLang="ja-JP" sz="2000" dirty="0"/>
                  <a:t>2</a:t>
                </a:r>
                <a:r>
                  <a:rPr lang="ja-JP" altLang="en-US" sz="2000" dirty="0"/>
                  <a:t>値交差エントロピーに</a:t>
                </a:r>
                <a:endParaRPr lang="en-US" altLang="ja-JP" sz="2000" dirty="0"/>
              </a:p>
              <a:p>
                <a:pPr>
                  <a:lnSpc>
                    <a:spcPct val="150000"/>
                  </a:lnSpc>
                </a:pPr>
                <a:r>
                  <a:rPr lang="ja-JP" altLang="en-US" sz="2000" dirty="0"/>
                  <a:t>負例は全文章中の各単語の出現回数割合</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𝑝</m:t>
                        </m:r>
                      </m:e>
                      <m:sub>
                        <m:r>
                          <a:rPr lang="en-US" altLang="ja-JP" sz="2000" b="0" i="1" smtClean="0">
                            <a:latin typeface="Cambria Math" panose="02040503050406030204" pitchFamily="18" charset="0"/>
                          </a:rPr>
                          <m:t>𝑖</m:t>
                        </m:r>
                      </m:sub>
                    </m:sSub>
                  </m:oMath>
                </a14:m>
                <a:r>
                  <a:rPr lang="ja-JP" altLang="en-US" sz="2000" dirty="0"/>
                  <a:t>から確率を計算しサンプリング</a:t>
                </a:r>
                <a:endParaRPr lang="en-US" altLang="ja-JP" sz="2000" dirty="0"/>
              </a:p>
            </p:txBody>
          </p:sp>
        </mc:Choice>
        <mc:Fallback xmlns="">
          <p:sp>
            <p:nvSpPr>
              <p:cNvPr id="3" name="コンテンツ プレースホルダー 2">
                <a:extLst>
                  <a:ext uri="{FF2B5EF4-FFF2-40B4-BE49-F238E27FC236}">
                    <a16:creationId xmlns:a16="http://schemas.microsoft.com/office/drawing/2014/main" id="{EB4AF077-D05C-4E48-9204-427E62595531}"/>
                  </a:ext>
                </a:extLst>
              </p:cNvPr>
              <p:cNvSpPr>
                <a:spLocks noGrp="1" noRot="1" noChangeAspect="1" noMove="1" noResize="1" noEditPoints="1" noAdjustHandles="1" noChangeArrowheads="1" noChangeShapeType="1" noTextEdit="1"/>
              </p:cNvSpPr>
              <p:nvPr>
                <p:ph idx="1"/>
              </p:nvPr>
            </p:nvSpPr>
            <p:spPr>
              <a:xfrm>
                <a:off x="419099" y="2183281"/>
                <a:ext cx="11692689" cy="1838647"/>
              </a:xfrm>
              <a:blipFill>
                <a:blip r:embed="rId3"/>
                <a:stretch>
                  <a:fillRect l="-469" b="-95033"/>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10</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word2vec</a:t>
            </a:r>
          </a:p>
        </p:txBody>
      </p:sp>
      <p:pic>
        <p:nvPicPr>
          <p:cNvPr id="8" name="図 7">
            <a:extLst>
              <a:ext uri="{FF2B5EF4-FFF2-40B4-BE49-F238E27FC236}">
                <a16:creationId xmlns:a16="http://schemas.microsoft.com/office/drawing/2014/main" id="{5BE610AF-F2AB-F069-AEE2-6A9D7F281A59}"/>
              </a:ext>
            </a:extLst>
          </p:cNvPr>
          <p:cNvPicPr>
            <a:picLocks/>
          </p:cNvPicPr>
          <p:nvPr/>
        </p:nvPicPr>
        <p:blipFill>
          <a:blip r:embed="rId4"/>
          <a:stretch>
            <a:fillRect/>
          </a:stretch>
        </p:blipFill>
        <p:spPr>
          <a:xfrm>
            <a:off x="7641061" y="990011"/>
            <a:ext cx="3977038" cy="4970094"/>
          </a:xfrm>
          <a:prstGeom prst="rect">
            <a:avLst/>
          </a:prstGeom>
        </p:spPr>
      </p:pic>
      <p:sp>
        <p:nvSpPr>
          <p:cNvPr id="5" name="正方形/長方形 4">
            <a:extLst>
              <a:ext uri="{FF2B5EF4-FFF2-40B4-BE49-F238E27FC236}">
                <a16:creationId xmlns:a16="http://schemas.microsoft.com/office/drawing/2014/main" id="{BCF1E03A-1BAE-5203-34B6-4785B5EB950B}"/>
              </a:ext>
            </a:extLst>
          </p:cNvPr>
          <p:cNvSpPr/>
          <p:nvPr/>
        </p:nvSpPr>
        <p:spPr>
          <a:xfrm>
            <a:off x="9296493" y="943953"/>
            <a:ext cx="2321605" cy="506221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EC1A9E8B-40E7-56B2-6201-F7940ED0101A}"/>
              </a:ext>
            </a:extLst>
          </p:cNvPr>
          <p:cNvPicPr>
            <a:picLocks/>
          </p:cNvPicPr>
          <p:nvPr/>
        </p:nvPicPr>
        <p:blipFill>
          <a:blip r:embed="rId5"/>
          <a:stretch>
            <a:fillRect/>
          </a:stretch>
        </p:blipFill>
        <p:spPr>
          <a:xfrm>
            <a:off x="-1376156" y="5775025"/>
            <a:ext cx="7149609" cy="1052936"/>
          </a:xfrm>
          <a:prstGeom prst="rect">
            <a:avLst/>
          </a:prstGeom>
        </p:spPr>
      </p:pic>
      <p:pic>
        <p:nvPicPr>
          <p:cNvPr id="13" name="図 12">
            <a:extLst>
              <a:ext uri="{FF2B5EF4-FFF2-40B4-BE49-F238E27FC236}">
                <a16:creationId xmlns:a16="http://schemas.microsoft.com/office/drawing/2014/main" id="{BB954164-551D-4CD6-9088-C1AE22636291}"/>
              </a:ext>
            </a:extLst>
          </p:cNvPr>
          <p:cNvPicPr>
            <a:picLocks/>
          </p:cNvPicPr>
          <p:nvPr/>
        </p:nvPicPr>
        <p:blipFill>
          <a:blip r:embed="rId6"/>
          <a:stretch>
            <a:fillRect/>
          </a:stretch>
        </p:blipFill>
        <p:spPr>
          <a:xfrm>
            <a:off x="3089710" y="5756988"/>
            <a:ext cx="6660780" cy="1052936"/>
          </a:xfrm>
          <a:prstGeom prst="rect">
            <a:avLst/>
          </a:prstGeom>
        </p:spPr>
      </p:pic>
    </p:spTree>
    <p:extLst>
      <p:ext uri="{BB962C8B-B14F-4D97-AF65-F5344CB8AC3E}">
        <p14:creationId xmlns:p14="http://schemas.microsoft.com/office/powerpoint/2010/main" val="3845431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100" y="1181551"/>
            <a:ext cx="10515600" cy="1325563"/>
          </a:xfrm>
        </p:spPr>
        <p:txBody>
          <a:bodyPr/>
          <a:lstStyle/>
          <a:p>
            <a:r>
              <a:rPr lang="ja-JP" altLang="en-US" dirty="0"/>
              <a:t>グラフとは？</a:t>
            </a:r>
            <a:endParaRPr kumimoji="1" lang="ja-JP" altLang="en-US" dirty="0"/>
          </a:p>
        </p:txBody>
      </p:sp>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1838647"/>
          </a:xfrm>
        </p:spPr>
        <p:txBody>
          <a:bodyPr>
            <a:noAutofit/>
          </a:bodyPr>
          <a:lstStyle/>
          <a:p>
            <a:pPr>
              <a:lnSpc>
                <a:spcPct val="150000"/>
              </a:lnSpc>
            </a:pPr>
            <a:r>
              <a:rPr lang="ja-JP" altLang="en-US" sz="2400" dirty="0"/>
              <a:t>ノードとエッジ（ノード同士の関係）を表したデータ構造</a:t>
            </a:r>
            <a:endParaRPr lang="en-US" altLang="ja-JP" sz="2400" dirty="0"/>
          </a:p>
          <a:p>
            <a:pPr>
              <a:lnSpc>
                <a:spcPct val="150000"/>
              </a:lnSpc>
            </a:pPr>
            <a:r>
              <a:rPr lang="ja-JP" altLang="en-US" sz="2400" dirty="0"/>
              <a:t>物同士の関係性を直感的に表すことができ，応用の幅が広い</a:t>
            </a:r>
            <a:endParaRPr lang="en-US" altLang="ja-JP" sz="2400" dirty="0"/>
          </a:p>
          <a:p>
            <a:pPr>
              <a:lnSpc>
                <a:spcPct val="150000"/>
              </a:lnSpc>
            </a:pPr>
            <a:r>
              <a:rPr lang="ja-JP" altLang="en-US" sz="2400" dirty="0"/>
              <a:t>日常の様々なところでグラフ構造が現れる</a:t>
            </a:r>
            <a:br>
              <a:rPr lang="en-US" altLang="ja-JP" sz="2400" dirty="0"/>
            </a:br>
            <a:endParaRPr lang="en-US" altLang="ja-JP" sz="2400" dirty="0"/>
          </a:p>
        </p:txBody>
      </p:sp>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11</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200" dirty="0">
                <a:solidFill>
                  <a:schemeClr val="bg1"/>
                </a:solidFill>
              </a:rPr>
              <a:t>グラフエンベディング</a:t>
            </a:r>
            <a:endParaRPr lang="en-US" altLang="ja-JP" sz="3200" dirty="0">
              <a:solidFill>
                <a:schemeClr val="bg1"/>
              </a:solidFill>
            </a:endParaRPr>
          </a:p>
        </p:txBody>
      </p:sp>
      <p:pic>
        <p:nvPicPr>
          <p:cNvPr id="7" name="図 6">
            <a:extLst>
              <a:ext uri="{FF2B5EF4-FFF2-40B4-BE49-F238E27FC236}">
                <a16:creationId xmlns:a16="http://schemas.microsoft.com/office/drawing/2014/main" id="{5B721498-30DD-2079-5FD3-557FABBF6ED2}"/>
              </a:ext>
            </a:extLst>
          </p:cNvPr>
          <p:cNvPicPr>
            <a:picLocks noChangeAspect="1"/>
          </p:cNvPicPr>
          <p:nvPr/>
        </p:nvPicPr>
        <p:blipFill>
          <a:blip r:embed="rId3"/>
          <a:stretch>
            <a:fillRect/>
          </a:stretch>
        </p:blipFill>
        <p:spPr>
          <a:xfrm>
            <a:off x="8618350" y="1116968"/>
            <a:ext cx="2727700" cy="2025990"/>
          </a:xfrm>
          <a:prstGeom prst="rect">
            <a:avLst/>
          </a:prstGeom>
        </p:spPr>
      </p:pic>
      <p:pic>
        <p:nvPicPr>
          <p:cNvPr id="1026" name="Picture 2">
            <a:extLst>
              <a:ext uri="{FF2B5EF4-FFF2-40B4-BE49-F238E27FC236}">
                <a16:creationId xmlns:a16="http://schemas.microsoft.com/office/drawing/2014/main" id="{3ADACF1A-4E67-DF27-392A-8C56D09021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099" y="4399318"/>
            <a:ext cx="3853407" cy="2147888"/>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AA552F3C-4F91-EE86-F87A-13E7718CAF9F}"/>
              </a:ext>
            </a:extLst>
          </p:cNvPr>
          <p:cNvPicPr>
            <a:picLocks noChangeAspect="1"/>
          </p:cNvPicPr>
          <p:nvPr/>
        </p:nvPicPr>
        <p:blipFill>
          <a:blip r:embed="rId5"/>
          <a:stretch>
            <a:fillRect/>
          </a:stretch>
        </p:blipFill>
        <p:spPr>
          <a:xfrm>
            <a:off x="4757193" y="4194370"/>
            <a:ext cx="3853407" cy="1482079"/>
          </a:xfrm>
          <a:prstGeom prst="rect">
            <a:avLst/>
          </a:prstGeom>
        </p:spPr>
      </p:pic>
      <p:pic>
        <p:nvPicPr>
          <p:cNvPr id="12" name="図 11">
            <a:extLst>
              <a:ext uri="{FF2B5EF4-FFF2-40B4-BE49-F238E27FC236}">
                <a16:creationId xmlns:a16="http://schemas.microsoft.com/office/drawing/2014/main" id="{916E0D8C-7404-29A1-2968-8806F9F1C1DD}"/>
              </a:ext>
            </a:extLst>
          </p:cNvPr>
          <p:cNvPicPr>
            <a:picLocks noChangeAspect="1"/>
          </p:cNvPicPr>
          <p:nvPr/>
        </p:nvPicPr>
        <p:blipFill>
          <a:blip r:embed="rId6"/>
          <a:stretch>
            <a:fillRect/>
          </a:stretch>
        </p:blipFill>
        <p:spPr>
          <a:xfrm>
            <a:off x="4933151" y="5616515"/>
            <a:ext cx="3501489" cy="1210321"/>
          </a:xfrm>
          <a:prstGeom prst="rect">
            <a:avLst/>
          </a:prstGeom>
        </p:spPr>
      </p:pic>
      <p:pic>
        <p:nvPicPr>
          <p:cNvPr id="1028" name="Picture 4" descr="グラフ理論の用語を整理する！ | アルゴ式">
            <a:extLst>
              <a:ext uri="{FF2B5EF4-FFF2-40B4-BE49-F238E27FC236}">
                <a16:creationId xmlns:a16="http://schemas.microsoft.com/office/drawing/2014/main" id="{B3781770-CFCD-2807-B958-F4B3EFC525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1245" y="3508844"/>
            <a:ext cx="2361326" cy="260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367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100" y="1181551"/>
            <a:ext cx="10515600" cy="1325563"/>
          </a:xfrm>
        </p:spPr>
        <p:txBody>
          <a:bodyPr/>
          <a:lstStyle/>
          <a:p>
            <a:r>
              <a:rPr lang="ja-JP" altLang="en-US" dirty="0"/>
              <a:t>グラフの表現</a:t>
            </a:r>
            <a:endParaRPr kumimoji="1" lang="ja-JP" altLang="en-US" dirty="0"/>
          </a:p>
        </p:txBody>
      </p:sp>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1838647"/>
          </a:xfrm>
        </p:spPr>
        <p:txBody>
          <a:bodyPr>
            <a:noAutofit/>
          </a:bodyPr>
          <a:lstStyle/>
          <a:p>
            <a:pPr>
              <a:lnSpc>
                <a:spcPct val="150000"/>
              </a:lnSpc>
            </a:pPr>
            <a:r>
              <a:rPr lang="ja-JP" altLang="en-US" sz="2400" dirty="0"/>
              <a:t>グラフは不規則な構造をしている</a:t>
            </a:r>
            <a:endParaRPr lang="en-US" altLang="ja-JP" sz="2400" dirty="0"/>
          </a:p>
          <a:p>
            <a:pPr>
              <a:lnSpc>
                <a:spcPct val="150000"/>
              </a:lnSpc>
            </a:pPr>
            <a:r>
              <a:rPr lang="ja-JP" altLang="en-US" sz="2400" dirty="0"/>
              <a:t>データ構造の表現のスパース性からノード数が増えると上手く処理できないことがある</a:t>
            </a:r>
            <a:endParaRPr lang="en-US" altLang="ja-JP" sz="2400" dirty="0"/>
          </a:p>
        </p:txBody>
      </p:sp>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12</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200" dirty="0">
                <a:solidFill>
                  <a:schemeClr val="bg1"/>
                </a:solidFill>
              </a:rPr>
              <a:t>グラフエンベディング</a:t>
            </a:r>
            <a:endParaRPr lang="en-US" altLang="ja-JP" sz="3200" dirty="0">
              <a:solidFill>
                <a:schemeClr val="bg1"/>
              </a:solidFill>
            </a:endParaRPr>
          </a:p>
        </p:txBody>
      </p:sp>
      <p:pic>
        <p:nvPicPr>
          <p:cNvPr id="10" name="図 9">
            <a:extLst>
              <a:ext uri="{FF2B5EF4-FFF2-40B4-BE49-F238E27FC236}">
                <a16:creationId xmlns:a16="http://schemas.microsoft.com/office/drawing/2014/main" id="{141A5D40-980D-5D10-8C16-C38263D3467D}"/>
              </a:ext>
            </a:extLst>
          </p:cNvPr>
          <p:cNvPicPr>
            <a:picLocks noChangeAspect="1"/>
          </p:cNvPicPr>
          <p:nvPr/>
        </p:nvPicPr>
        <p:blipFill>
          <a:blip r:embed="rId3"/>
          <a:stretch>
            <a:fillRect/>
          </a:stretch>
        </p:blipFill>
        <p:spPr>
          <a:xfrm>
            <a:off x="1804712" y="3509278"/>
            <a:ext cx="8582575" cy="3102408"/>
          </a:xfrm>
          <a:prstGeom prst="rect">
            <a:avLst/>
          </a:prstGeom>
        </p:spPr>
      </p:pic>
    </p:spTree>
    <p:extLst>
      <p:ext uri="{BB962C8B-B14F-4D97-AF65-F5344CB8AC3E}">
        <p14:creationId xmlns:p14="http://schemas.microsoft.com/office/powerpoint/2010/main" val="2052688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100" y="1181551"/>
            <a:ext cx="10515600" cy="1325563"/>
          </a:xfrm>
        </p:spPr>
        <p:txBody>
          <a:bodyPr/>
          <a:lstStyle/>
          <a:p>
            <a:r>
              <a:rPr lang="en-US" altLang="ja-JP" dirty="0"/>
              <a:t>DL</a:t>
            </a:r>
            <a:r>
              <a:rPr lang="ja-JP" altLang="en-US" dirty="0"/>
              <a:t>におけるグラフの扱う難点</a:t>
            </a:r>
            <a:endParaRPr kumimoji="1" lang="ja-JP" altLang="en-US" dirty="0"/>
          </a:p>
        </p:txBody>
      </p:sp>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3797641"/>
          </a:xfrm>
        </p:spPr>
        <p:txBody>
          <a:bodyPr>
            <a:noAutofit/>
          </a:bodyPr>
          <a:lstStyle/>
          <a:p>
            <a:pPr>
              <a:lnSpc>
                <a:spcPct val="150000"/>
              </a:lnSpc>
            </a:pPr>
            <a:r>
              <a:rPr lang="ja-JP" altLang="en-US" sz="2400" dirty="0"/>
              <a:t>形状が不規則</a:t>
            </a:r>
            <a:endParaRPr lang="en-US" altLang="ja-JP" sz="2400" dirty="0"/>
          </a:p>
          <a:p>
            <a:pPr>
              <a:lnSpc>
                <a:spcPct val="150000"/>
              </a:lnSpc>
            </a:pPr>
            <a:r>
              <a:rPr lang="ja-JP" altLang="en-US" sz="2400" dirty="0"/>
              <a:t>解きたいタスクに対してグラフのどこに注目するかが分かりにくい</a:t>
            </a:r>
            <a:endParaRPr lang="en-US" altLang="ja-JP" sz="2400" dirty="0"/>
          </a:p>
          <a:p>
            <a:pPr>
              <a:lnSpc>
                <a:spcPct val="150000"/>
              </a:lnSpc>
            </a:pPr>
            <a:r>
              <a:rPr lang="ja-JP" altLang="en-US" sz="2400" dirty="0"/>
              <a:t>スケーラビリティ・・・メモリ・計算量が大きくなりやすい</a:t>
            </a:r>
            <a:endParaRPr lang="en-US" altLang="ja-JP" sz="2400" dirty="0"/>
          </a:p>
          <a:p>
            <a:pPr>
              <a:lnSpc>
                <a:spcPct val="150000"/>
              </a:lnSpc>
            </a:pPr>
            <a:r>
              <a:rPr lang="ja-JP" altLang="en-US" sz="2400" dirty="0"/>
              <a:t>ドメイン知識が必要</a:t>
            </a:r>
            <a:endParaRPr lang="en-US" altLang="ja-JP" sz="2400" dirty="0"/>
          </a:p>
        </p:txBody>
      </p:sp>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13</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200" dirty="0">
                <a:solidFill>
                  <a:schemeClr val="bg1"/>
                </a:solidFill>
              </a:rPr>
              <a:t>グラフエンベディング</a:t>
            </a:r>
            <a:endParaRPr lang="en-US" altLang="ja-JP" sz="3200" dirty="0">
              <a:solidFill>
                <a:schemeClr val="bg1"/>
              </a:solidFill>
            </a:endParaRPr>
          </a:p>
        </p:txBody>
      </p:sp>
    </p:spTree>
    <p:extLst>
      <p:ext uri="{BB962C8B-B14F-4D97-AF65-F5344CB8AC3E}">
        <p14:creationId xmlns:p14="http://schemas.microsoft.com/office/powerpoint/2010/main" val="1732341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100" y="1181551"/>
            <a:ext cx="10515600" cy="1325563"/>
          </a:xfrm>
        </p:spPr>
        <p:txBody>
          <a:bodyPr/>
          <a:lstStyle/>
          <a:p>
            <a:r>
              <a:rPr lang="ja-JP" altLang="en-US" dirty="0"/>
              <a:t>グラフエンベディング</a:t>
            </a:r>
            <a:endParaRPr kumimoji="1" lang="ja-JP" altLang="en-US" dirty="0"/>
          </a:p>
        </p:txBody>
      </p:sp>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1838647"/>
          </a:xfrm>
        </p:spPr>
        <p:txBody>
          <a:bodyPr>
            <a:noAutofit/>
          </a:bodyPr>
          <a:lstStyle/>
          <a:p>
            <a:pPr>
              <a:lnSpc>
                <a:spcPct val="150000"/>
              </a:lnSpc>
            </a:pPr>
            <a:r>
              <a:rPr lang="ja-JP" altLang="en-US" sz="2400" dirty="0"/>
              <a:t>データの特徴（ノード，ノードのつながり）を保持した潜在的な表現がほしい</a:t>
            </a:r>
            <a:endParaRPr lang="en-US" altLang="ja-JP" sz="2400" dirty="0"/>
          </a:p>
          <a:p>
            <a:pPr>
              <a:lnSpc>
                <a:spcPct val="150000"/>
              </a:lnSpc>
            </a:pPr>
            <a:r>
              <a:rPr lang="ja-JP" altLang="en-US" sz="2400" dirty="0"/>
              <a:t>グラフ構造を有するが，ノード情報がない場合に使う</a:t>
            </a:r>
            <a:endParaRPr lang="en-US" altLang="ja-JP" sz="2400" dirty="0"/>
          </a:p>
          <a:p>
            <a:pPr>
              <a:lnSpc>
                <a:spcPct val="150000"/>
              </a:lnSpc>
            </a:pPr>
            <a:r>
              <a:rPr lang="en-US" altLang="ja-JP" sz="2400" dirty="0"/>
              <a:t>Deep Walk</a:t>
            </a:r>
            <a:r>
              <a:rPr lang="ja-JP" altLang="en-US" sz="2400" dirty="0"/>
              <a:t>，</a:t>
            </a:r>
            <a:r>
              <a:rPr lang="en-US" altLang="ja-JP" sz="2400" dirty="0"/>
              <a:t>node2vec</a:t>
            </a:r>
            <a:r>
              <a:rPr lang="ja-JP" altLang="en-US" sz="2400" dirty="0"/>
              <a:t>はグラフ構造に基づいて潜在表現を得るためのアルゴリズム</a:t>
            </a:r>
            <a:endParaRPr lang="en-US" altLang="ja-JP" sz="2400" dirty="0"/>
          </a:p>
        </p:txBody>
      </p:sp>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14</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200" dirty="0">
                <a:solidFill>
                  <a:schemeClr val="bg1"/>
                </a:solidFill>
              </a:rPr>
              <a:t>グラフエンベディング</a:t>
            </a:r>
            <a:endParaRPr lang="en-US" altLang="ja-JP" sz="3200" dirty="0">
              <a:solidFill>
                <a:schemeClr val="bg1"/>
              </a:solidFill>
            </a:endParaRPr>
          </a:p>
        </p:txBody>
      </p:sp>
      <p:pic>
        <p:nvPicPr>
          <p:cNvPr id="5" name="図 4">
            <a:extLst>
              <a:ext uri="{FF2B5EF4-FFF2-40B4-BE49-F238E27FC236}">
                <a16:creationId xmlns:a16="http://schemas.microsoft.com/office/drawing/2014/main" id="{A0D31B97-CFB0-0875-E9DC-BE2D529E8C40}"/>
              </a:ext>
            </a:extLst>
          </p:cNvPr>
          <p:cNvPicPr>
            <a:picLocks/>
          </p:cNvPicPr>
          <p:nvPr/>
        </p:nvPicPr>
        <p:blipFill>
          <a:blip r:embed="rId3"/>
          <a:stretch>
            <a:fillRect/>
          </a:stretch>
        </p:blipFill>
        <p:spPr>
          <a:xfrm>
            <a:off x="1516205" y="4491130"/>
            <a:ext cx="9159590" cy="2230345"/>
          </a:xfrm>
          <a:prstGeom prst="rect">
            <a:avLst/>
          </a:prstGeom>
        </p:spPr>
      </p:pic>
    </p:spTree>
    <p:extLst>
      <p:ext uri="{BB962C8B-B14F-4D97-AF65-F5344CB8AC3E}">
        <p14:creationId xmlns:p14="http://schemas.microsoft.com/office/powerpoint/2010/main" val="1346576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100" y="1181551"/>
            <a:ext cx="10515600" cy="1325563"/>
          </a:xfrm>
        </p:spPr>
        <p:txBody>
          <a:bodyPr/>
          <a:lstStyle/>
          <a:p>
            <a:r>
              <a:rPr lang="ja-JP" altLang="en-US" dirty="0"/>
              <a:t>グラフのエンベディング</a:t>
            </a:r>
            <a:endParaRPr kumimoji="1" lang="ja-JP" altLang="en-US" dirty="0"/>
          </a:p>
        </p:txBody>
      </p:sp>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1838647"/>
          </a:xfrm>
        </p:spPr>
        <p:txBody>
          <a:bodyPr>
            <a:noAutofit/>
          </a:bodyPr>
          <a:lstStyle/>
          <a:p>
            <a:pPr>
              <a:lnSpc>
                <a:spcPct val="150000"/>
              </a:lnSpc>
            </a:pPr>
            <a:r>
              <a:rPr lang="ja-JP" altLang="en-US" sz="2400" dirty="0"/>
              <a:t>構造情報とノードの属性情報をベクトルとして表現できる</a:t>
            </a:r>
            <a:endParaRPr lang="en-US" altLang="ja-JP" sz="2400" dirty="0"/>
          </a:p>
          <a:p>
            <a:pPr>
              <a:lnSpc>
                <a:spcPct val="150000"/>
              </a:lnSpc>
            </a:pPr>
            <a:r>
              <a:rPr lang="ja-JP" altLang="en-US" sz="2400" dirty="0"/>
              <a:t>深層学習で扱いやすい</a:t>
            </a:r>
            <a:endParaRPr lang="en-US" altLang="ja-JP" sz="2400" dirty="0"/>
          </a:p>
          <a:p>
            <a:pPr>
              <a:lnSpc>
                <a:spcPct val="150000"/>
              </a:lnSpc>
            </a:pPr>
            <a:r>
              <a:rPr lang="ja-JP" altLang="en-US" sz="2400" dirty="0"/>
              <a:t>ノード分類，クラスタリング，リンク予測，グラフ可視化などに有効</a:t>
            </a:r>
            <a:endParaRPr lang="en-US" altLang="ja-JP" sz="2400" dirty="0"/>
          </a:p>
        </p:txBody>
      </p:sp>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15</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200" dirty="0">
                <a:solidFill>
                  <a:schemeClr val="bg1"/>
                </a:solidFill>
              </a:rPr>
              <a:t>グラフエンベディング</a:t>
            </a:r>
            <a:endParaRPr lang="en-US" altLang="ja-JP" sz="3200" dirty="0">
              <a:solidFill>
                <a:schemeClr val="bg1"/>
              </a:solidFill>
            </a:endParaRPr>
          </a:p>
        </p:txBody>
      </p:sp>
      <p:pic>
        <p:nvPicPr>
          <p:cNvPr id="5" name="図 4">
            <a:extLst>
              <a:ext uri="{FF2B5EF4-FFF2-40B4-BE49-F238E27FC236}">
                <a16:creationId xmlns:a16="http://schemas.microsoft.com/office/drawing/2014/main" id="{A0D31B97-CFB0-0875-E9DC-BE2D529E8C40}"/>
              </a:ext>
            </a:extLst>
          </p:cNvPr>
          <p:cNvPicPr>
            <a:picLocks/>
          </p:cNvPicPr>
          <p:nvPr/>
        </p:nvPicPr>
        <p:blipFill>
          <a:blip r:embed="rId3"/>
          <a:stretch>
            <a:fillRect/>
          </a:stretch>
        </p:blipFill>
        <p:spPr>
          <a:xfrm>
            <a:off x="1516205" y="4491130"/>
            <a:ext cx="9159590" cy="2230345"/>
          </a:xfrm>
          <a:prstGeom prst="rect">
            <a:avLst/>
          </a:prstGeom>
        </p:spPr>
      </p:pic>
    </p:spTree>
    <p:extLst>
      <p:ext uri="{BB962C8B-B14F-4D97-AF65-F5344CB8AC3E}">
        <p14:creationId xmlns:p14="http://schemas.microsoft.com/office/powerpoint/2010/main" val="3131030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100" y="1181551"/>
            <a:ext cx="10515600" cy="1325563"/>
          </a:xfrm>
        </p:spPr>
        <p:txBody>
          <a:bodyPr/>
          <a:lstStyle/>
          <a:p>
            <a:r>
              <a:rPr lang="en-US" altLang="ja-JP" dirty="0"/>
              <a:t>Deep Walk</a:t>
            </a:r>
            <a:r>
              <a:rPr lang="ja-JP" altLang="en-US" dirty="0"/>
              <a:t>，</a:t>
            </a:r>
            <a:r>
              <a:rPr lang="en-US" altLang="ja-JP" dirty="0"/>
              <a:t>node2vec</a:t>
            </a:r>
            <a:r>
              <a:rPr lang="ja-JP" altLang="en-US" dirty="0"/>
              <a:t>の発想</a:t>
            </a:r>
            <a:endParaRPr kumimoji="1" lang="ja-JP" altLang="en-US" dirty="0"/>
          </a:p>
        </p:txBody>
      </p:sp>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1838647"/>
          </a:xfrm>
        </p:spPr>
        <p:txBody>
          <a:bodyPr>
            <a:noAutofit/>
          </a:bodyPr>
          <a:lstStyle/>
          <a:p>
            <a:pPr>
              <a:lnSpc>
                <a:spcPct val="150000"/>
              </a:lnSpc>
            </a:pPr>
            <a:r>
              <a:rPr lang="ja-JP" altLang="en-US" sz="2400" dirty="0"/>
              <a:t>「ノードを適当にたどっていけば，ノードの順序をもった集合ができる」</a:t>
            </a:r>
            <a:br>
              <a:rPr lang="en-US" altLang="ja-JP" sz="2400" dirty="0"/>
            </a:br>
            <a:r>
              <a:rPr lang="ja-JP" altLang="en-US" sz="2400" dirty="0"/>
              <a:t>→　“文”とみなして，</a:t>
            </a:r>
            <a:r>
              <a:rPr lang="en-US" altLang="ja-JP" sz="2400" dirty="0"/>
              <a:t>word2vec</a:t>
            </a:r>
            <a:r>
              <a:rPr lang="ja-JP" altLang="en-US" sz="2400" dirty="0"/>
              <a:t>（</a:t>
            </a:r>
            <a:r>
              <a:rPr lang="en-US" altLang="ja-JP" sz="2400" dirty="0"/>
              <a:t>Skip-gram</a:t>
            </a:r>
            <a:r>
              <a:rPr lang="ja-JP" altLang="en-US" sz="2400" dirty="0"/>
              <a:t>）に適用すれば潜在表現が得られるのでは？</a:t>
            </a:r>
            <a:endParaRPr lang="en-US" altLang="ja-JP" sz="2400" dirty="0"/>
          </a:p>
          <a:p>
            <a:pPr>
              <a:lnSpc>
                <a:spcPct val="150000"/>
              </a:lnSpc>
            </a:pPr>
            <a:r>
              <a:rPr lang="en-US" altLang="ja-JP" sz="2400" dirty="0"/>
              <a:t>Deep Walk</a:t>
            </a:r>
            <a:r>
              <a:rPr lang="ja-JP" altLang="en-US" sz="2400" dirty="0"/>
              <a:t>ではノードをたどる際に</a:t>
            </a:r>
            <a:r>
              <a:rPr lang="en-US" altLang="ja-JP" sz="2400" dirty="0"/>
              <a:t>Random Walk</a:t>
            </a:r>
            <a:r>
              <a:rPr lang="ja-JP" altLang="en-US" sz="2400" dirty="0"/>
              <a:t>を行う</a:t>
            </a:r>
            <a:endParaRPr lang="en-US" altLang="ja-JP" sz="2400" dirty="0"/>
          </a:p>
        </p:txBody>
      </p:sp>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16</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200" dirty="0">
                <a:solidFill>
                  <a:schemeClr val="bg1"/>
                </a:solidFill>
              </a:rPr>
              <a:t>グラフエンベディング</a:t>
            </a:r>
            <a:endParaRPr lang="en-US" altLang="ja-JP" sz="3200" dirty="0">
              <a:solidFill>
                <a:schemeClr val="bg1"/>
              </a:solidFill>
            </a:endParaRPr>
          </a:p>
        </p:txBody>
      </p:sp>
      <p:pic>
        <p:nvPicPr>
          <p:cNvPr id="7" name="図 6">
            <a:extLst>
              <a:ext uri="{FF2B5EF4-FFF2-40B4-BE49-F238E27FC236}">
                <a16:creationId xmlns:a16="http://schemas.microsoft.com/office/drawing/2014/main" id="{CFF0B5C0-3753-12A2-0C89-00C695BC0301}"/>
              </a:ext>
            </a:extLst>
          </p:cNvPr>
          <p:cNvPicPr>
            <a:picLocks/>
          </p:cNvPicPr>
          <p:nvPr/>
        </p:nvPicPr>
        <p:blipFill>
          <a:blip r:embed="rId3"/>
          <a:stretch>
            <a:fillRect/>
          </a:stretch>
        </p:blipFill>
        <p:spPr>
          <a:xfrm>
            <a:off x="419099" y="4021928"/>
            <a:ext cx="10110940" cy="2674396"/>
          </a:xfrm>
          <a:prstGeom prst="rect">
            <a:avLst/>
          </a:prstGeom>
        </p:spPr>
      </p:pic>
    </p:spTree>
    <p:extLst>
      <p:ext uri="{BB962C8B-B14F-4D97-AF65-F5344CB8AC3E}">
        <p14:creationId xmlns:p14="http://schemas.microsoft.com/office/powerpoint/2010/main" val="1992464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100" y="1181551"/>
            <a:ext cx="10515600" cy="1325563"/>
          </a:xfrm>
        </p:spPr>
        <p:txBody>
          <a:bodyPr/>
          <a:lstStyle/>
          <a:p>
            <a:r>
              <a:rPr lang="ja-JP" altLang="en-US" dirty="0"/>
              <a:t>潜在表現は何を表しているか？</a:t>
            </a:r>
            <a:endParaRPr kumimoji="1" lang="ja-JP" altLang="en-US" dirty="0"/>
          </a:p>
        </p:txBody>
      </p:sp>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1838647"/>
          </a:xfrm>
        </p:spPr>
        <p:txBody>
          <a:bodyPr>
            <a:noAutofit/>
          </a:bodyPr>
          <a:lstStyle/>
          <a:p>
            <a:pPr>
              <a:lnSpc>
                <a:spcPct val="150000"/>
              </a:lnSpc>
            </a:pPr>
            <a:r>
              <a:rPr lang="ja-JP" altLang="en-US" sz="2400" dirty="0"/>
              <a:t>潜在表現は「各ノードのベクトル表現の集合」</a:t>
            </a:r>
            <a:br>
              <a:rPr lang="en-US" altLang="ja-JP" sz="2400" dirty="0"/>
            </a:br>
            <a:r>
              <a:rPr lang="ja-JP" altLang="en-US" sz="2400" dirty="0"/>
              <a:t>→ ノード間の関係を計算できる</a:t>
            </a:r>
            <a:endParaRPr lang="en-US" altLang="ja-JP" sz="2400" dirty="0"/>
          </a:p>
          <a:p>
            <a:pPr>
              <a:lnSpc>
                <a:spcPct val="150000"/>
              </a:lnSpc>
            </a:pPr>
            <a:r>
              <a:rPr lang="ja-JP" altLang="en-US" sz="2400" dirty="0"/>
              <a:t>ただし，</a:t>
            </a:r>
            <a:r>
              <a:rPr lang="en-US" altLang="ja-JP" sz="2400" dirty="0"/>
              <a:t>word2vec</a:t>
            </a:r>
            <a:r>
              <a:rPr lang="ja-JP" altLang="en-US" sz="2400" dirty="0"/>
              <a:t>と同じで学習していないノード（グラフ）には適用できない</a:t>
            </a:r>
            <a:br>
              <a:rPr lang="en-US" altLang="ja-JP" sz="2400" dirty="0"/>
            </a:br>
            <a:r>
              <a:rPr lang="ja-JP" altLang="en-US" sz="2400" dirty="0"/>
              <a:t>（浅いエンベディング）</a:t>
            </a:r>
            <a:endParaRPr lang="en-US" altLang="ja-JP" sz="2400" dirty="0"/>
          </a:p>
        </p:txBody>
      </p:sp>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17</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200" dirty="0">
                <a:solidFill>
                  <a:schemeClr val="bg1"/>
                </a:solidFill>
              </a:rPr>
              <a:t>グラフエンベディング</a:t>
            </a:r>
            <a:endParaRPr lang="en-US" altLang="ja-JP" sz="3200" dirty="0">
              <a:solidFill>
                <a:schemeClr val="bg1"/>
              </a:solidFill>
            </a:endParaRPr>
          </a:p>
        </p:txBody>
      </p:sp>
      <p:pic>
        <p:nvPicPr>
          <p:cNvPr id="8" name="図 7">
            <a:extLst>
              <a:ext uri="{FF2B5EF4-FFF2-40B4-BE49-F238E27FC236}">
                <a16:creationId xmlns:a16="http://schemas.microsoft.com/office/drawing/2014/main" id="{D298C6EC-9D0F-9E16-AE96-4064AE8EB40C}"/>
              </a:ext>
            </a:extLst>
          </p:cNvPr>
          <p:cNvPicPr>
            <a:picLocks noChangeAspect="1"/>
          </p:cNvPicPr>
          <p:nvPr/>
        </p:nvPicPr>
        <p:blipFill>
          <a:blip r:embed="rId3"/>
          <a:stretch>
            <a:fillRect/>
          </a:stretch>
        </p:blipFill>
        <p:spPr>
          <a:xfrm>
            <a:off x="3254094" y="4642536"/>
            <a:ext cx="5683811" cy="2215464"/>
          </a:xfrm>
          <a:prstGeom prst="rect">
            <a:avLst/>
          </a:prstGeom>
        </p:spPr>
      </p:pic>
    </p:spTree>
    <p:extLst>
      <p:ext uri="{BB962C8B-B14F-4D97-AF65-F5344CB8AC3E}">
        <p14:creationId xmlns:p14="http://schemas.microsoft.com/office/powerpoint/2010/main" val="182494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100" y="1181551"/>
            <a:ext cx="10515600" cy="1325563"/>
          </a:xfrm>
        </p:spPr>
        <p:txBody>
          <a:bodyPr/>
          <a:lstStyle/>
          <a:p>
            <a:r>
              <a:rPr kumimoji="1" lang="ja-JP" altLang="en-US" dirty="0"/>
              <a:t>記号の整理</a:t>
            </a:r>
          </a:p>
        </p:txBody>
      </p:sp>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18</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node2vec</a:t>
            </a:r>
          </a:p>
        </p:txBody>
      </p:sp>
      <p:pic>
        <p:nvPicPr>
          <p:cNvPr id="7" name="図 6">
            <a:extLst>
              <a:ext uri="{FF2B5EF4-FFF2-40B4-BE49-F238E27FC236}">
                <a16:creationId xmlns:a16="http://schemas.microsoft.com/office/drawing/2014/main" id="{E19E8D9E-FD09-D5DB-6B52-417B6AB4203A}"/>
              </a:ext>
            </a:extLst>
          </p:cNvPr>
          <p:cNvPicPr>
            <a:picLocks/>
          </p:cNvPicPr>
          <p:nvPr/>
        </p:nvPicPr>
        <p:blipFill>
          <a:blip r:embed="rId3"/>
          <a:stretch>
            <a:fillRect/>
          </a:stretch>
        </p:blipFill>
        <p:spPr>
          <a:xfrm>
            <a:off x="419100" y="2956718"/>
            <a:ext cx="11715750" cy="2190750"/>
          </a:xfrm>
          <a:prstGeom prst="rect">
            <a:avLst/>
          </a:prstGeom>
        </p:spPr>
      </p:pic>
    </p:spTree>
    <p:extLst>
      <p:ext uri="{BB962C8B-B14F-4D97-AF65-F5344CB8AC3E}">
        <p14:creationId xmlns:p14="http://schemas.microsoft.com/office/powerpoint/2010/main" val="1864679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100" y="1181551"/>
            <a:ext cx="10515600" cy="1325563"/>
          </a:xfrm>
        </p:spPr>
        <p:txBody>
          <a:bodyPr/>
          <a:lstStyle/>
          <a:p>
            <a:r>
              <a:rPr lang="ja-JP" altLang="en-US" dirty="0"/>
              <a:t>仮定</a:t>
            </a:r>
            <a:endParaRPr kumimoji="1" lang="ja-JP" altLang="en-US" dirty="0"/>
          </a:p>
        </p:txBody>
      </p:sp>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1838647"/>
          </a:xfrm>
        </p:spPr>
        <p:txBody>
          <a:bodyPr>
            <a:noAutofit/>
          </a:bodyPr>
          <a:lstStyle/>
          <a:p>
            <a:pPr>
              <a:lnSpc>
                <a:spcPct val="150000"/>
              </a:lnSpc>
            </a:pPr>
            <a:r>
              <a:rPr lang="ja-JP" altLang="en-US" sz="2400" dirty="0"/>
              <a:t>条件付き独立：ある近傍ノードの観測確率は他の近傍ノードとは独立である</a:t>
            </a:r>
            <a:br>
              <a:rPr lang="en-US" altLang="ja-JP" sz="2400" dirty="0"/>
            </a:br>
            <a:r>
              <a:rPr lang="ja-JP" altLang="en-US" sz="2400" dirty="0"/>
              <a:t>→ 同時確率を積で表せる</a:t>
            </a:r>
            <a:endParaRPr lang="en-US" altLang="ja-JP" sz="2400" dirty="0"/>
          </a:p>
          <a:p>
            <a:pPr marL="0" indent="0">
              <a:lnSpc>
                <a:spcPct val="150000"/>
              </a:lnSpc>
              <a:buNone/>
            </a:pPr>
            <a:endParaRPr lang="en-US" altLang="ja-JP" sz="2400" dirty="0"/>
          </a:p>
          <a:p>
            <a:pPr>
              <a:lnSpc>
                <a:spcPct val="150000"/>
              </a:lnSpc>
            </a:pPr>
            <a:r>
              <a:rPr lang="ja-JP" altLang="en-US" sz="2400" dirty="0"/>
              <a:t>潜在空間は対称性を有する：座標を変換したり軸を変えても結果・意味が変わらない</a:t>
            </a:r>
            <a:br>
              <a:rPr lang="en-US" altLang="ja-JP" sz="2400" dirty="0"/>
            </a:br>
            <a:r>
              <a:rPr lang="ja-JP" altLang="en-US" sz="2400" dirty="0"/>
              <a:t>→ 類似性の高いノード同士は近くに存在する，相互依存性を考慮した発生確率で表現</a:t>
            </a:r>
            <a:endParaRPr lang="en-US" altLang="ja-JP" sz="2400" dirty="0"/>
          </a:p>
        </p:txBody>
      </p:sp>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19</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node2vec</a:t>
            </a:r>
          </a:p>
        </p:txBody>
      </p:sp>
      <p:pic>
        <p:nvPicPr>
          <p:cNvPr id="7" name="図 6">
            <a:extLst>
              <a:ext uri="{FF2B5EF4-FFF2-40B4-BE49-F238E27FC236}">
                <a16:creationId xmlns:a16="http://schemas.microsoft.com/office/drawing/2014/main" id="{395607BC-6CC9-DFAF-73EB-43BA2FEA058B}"/>
              </a:ext>
            </a:extLst>
          </p:cNvPr>
          <p:cNvPicPr>
            <a:picLocks noChangeAspect="1"/>
          </p:cNvPicPr>
          <p:nvPr/>
        </p:nvPicPr>
        <p:blipFill>
          <a:blip r:embed="rId3"/>
          <a:stretch>
            <a:fillRect/>
          </a:stretch>
        </p:blipFill>
        <p:spPr>
          <a:xfrm>
            <a:off x="3832778" y="3256369"/>
            <a:ext cx="4526444" cy="879238"/>
          </a:xfrm>
          <a:prstGeom prst="rect">
            <a:avLst/>
          </a:prstGeom>
        </p:spPr>
      </p:pic>
      <p:pic>
        <p:nvPicPr>
          <p:cNvPr id="10" name="図 9">
            <a:extLst>
              <a:ext uri="{FF2B5EF4-FFF2-40B4-BE49-F238E27FC236}">
                <a16:creationId xmlns:a16="http://schemas.microsoft.com/office/drawing/2014/main" id="{43DA296B-3A24-9EA0-267B-60C25AA0C4A2}"/>
              </a:ext>
            </a:extLst>
          </p:cNvPr>
          <p:cNvPicPr>
            <a:picLocks noChangeAspect="1"/>
          </p:cNvPicPr>
          <p:nvPr/>
        </p:nvPicPr>
        <p:blipFill>
          <a:blip r:embed="rId4"/>
          <a:stretch>
            <a:fillRect/>
          </a:stretch>
        </p:blipFill>
        <p:spPr>
          <a:xfrm>
            <a:off x="3503351" y="5473262"/>
            <a:ext cx="5525389" cy="1120809"/>
          </a:xfrm>
          <a:prstGeom prst="rect">
            <a:avLst/>
          </a:prstGeom>
        </p:spPr>
      </p:pic>
    </p:spTree>
    <p:extLst>
      <p:ext uri="{BB962C8B-B14F-4D97-AF65-F5344CB8AC3E}">
        <p14:creationId xmlns:p14="http://schemas.microsoft.com/office/powerpoint/2010/main" val="156171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100" y="1181551"/>
            <a:ext cx="10515600" cy="1325563"/>
          </a:xfrm>
        </p:spPr>
        <p:txBody>
          <a:bodyPr/>
          <a:lstStyle/>
          <a:p>
            <a:r>
              <a:rPr lang="ja-JP" altLang="en-US" dirty="0"/>
              <a:t>単語分散表現</a:t>
            </a:r>
            <a:endParaRPr kumimoji="1" lang="ja-JP" altLang="en-US" dirty="0"/>
          </a:p>
        </p:txBody>
      </p:sp>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100" y="2183281"/>
            <a:ext cx="11620500" cy="1838647"/>
          </a:xfrm>
        </p:spPr>
        <p:txBody>
          <a:bodyPr>
            <a:noAutofit/>
          </a:bodyPr>
          <a:lstStyle/>
          <a:p>
            <a:pPr>
              <a:lnSpc>
                <a:spcPct val="150000"/>
              </a:lnSpc>
            </a:pPr>
            <a:r>
              <a:rPr lang="ja-JP" altLang="en-US" dirty="0"/>
              <a:t>単語をベクトルで表現</a:t>
            </a:r>
            <a:endParaRPr lang="en-US" altLang="ja-JP" dirty="0"/>
          </a:p>
          <a:p>
            <a:pPr>
              <a:lnSpc>
                <a:spcPct val="150000"/>
              </a:lnSpc>
            </a:pPr>
            <a:r>
              <a:rPr lang="ja-JP" altLang="en-US" dirty="0"/>
              <a:t>意味が似ている単語は近くに，似ていない単語は遠くに</a:t>
            </a:r>
            <a:br>
              <a:rPr lang="en-US" altLang="ja-JP" dirty="0"/>
            </a:br>
            <a:r>
              <a:rPr lang="ja-JP" altLang="en-US" dirty="0"/>
              <a:t>→ ベクトル間の距離や位置関係，ベクトルの方向から意味を表現</a:t>
            </a:r>
            <a:endParaRPr lang="en-US" altLang="ja-JP" dirty="0"/>
          </a:p>
          <a:p>
            <a:pPr>
              <a:lnSpc>
                <a:spcPct val="150000"/>
              </a:lnSpc>
            </a:pPr>
            <a:endParaRPr lang="en-US" altLang="ja-JP" dirty="0"/>
          </a:p>
        </p:txBody>
      </p:sp>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2</a:t>
            </a:fld>
            <a:endParaRPr kumimoji="1" lang="ja-JP" altLang="en-US"/>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word2vec</a:t>
            </a:r>
          </a:p>
        </p:txBody>
      </p:sp>
      <p:pic>
        <p:nvPicPr>
          <p:cNvPr id="1026" name="Picture 2">
            <a:extLst>
              <a:ext uri="{FF2B5EF4-FFF2-40B4-BE49-F238E27FC236}">
                <a16:creationId xmlns:a16="http://schemas.microsoft.com/office/drawing/2014/main" id="{D092FDC0-CFD1-9192-3344-3FACD2610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44" y="4451684"/>
            <a:ext cx="3359322" cy="201684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6B2B5D-6BC9-6280-0EE6-31967F8CB87A}"/>
              </a:ext>
            </a:extLst>
          </p:cNvPr>
          <p:cNvSpPr txBox="1"/>
          <p:nvPr/>
        </p:nvSpPr>
        <p:spPr>
          <a:xfrm>
            <a:off x="2334126" y="6396335"/>
            <a:ext cx="1973179" cy="461665"/>
          </a:xfrm>
          <a:prstGeom prst="rect">
            <a:avLst/>
          </a:prstGeom>
          <a:noFill/>
        </p:spPr>
        <p:txBody>
          <a:bodyPr wrap="square" rtlCol="0">
            <a:spAutoFit/>
          </a:bodyPr>
          <a:lstStyle/>
          <a:p>
            <a:r>
              <a:rPr lang="en-US" altLang="ja-JP" sz="2400" dirty="0"/>
              <a:t>One-hot</a:t>
            </a:r>
            <a:r>
              <a:rPr lang="ja-JP" altLang="en-US" sz="2400" dirty="0"/>
              <a:t>表現</a:t>
            </a:r>
            <a:endParaRPr kumimoji="1" lang="ja-JP" altLang="en-US" sz="2400" dirty="0"/>
          </a:p>
        </p:txBody>
      </p:sp>
      <p:pic>
        <p:nvPicPr>
          <p:cNvPr id="1028" name="Picture 4">
            <a:extLst>
              <a:ext uri="{FF2B5EF4-FFF2-40B4-BE49-F238E27FC236}">
                <a16:creationId xmlns:a16="http://schemas.microsoft.com/office/drawing/2014/main" id="{E2054090-7286-9C7D-840F-004D694011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451683"/>
            <a:ext cx="3358800" cy="2016841"/>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E3985DA9-DDEE-58CF-8323-7B73ADFFFACE}"/>
              </a:ext>
            </a:extLst>
          </p:cNvPr>
          <p:cNvSpPr txBox="1"/>
          <p:nvPr/>
        </p:nvSpPr>
        <p:spPr>
          <a:xfrm>
            <a:off x="6387476" y="6396335"/>
            <a:ext cx="2467766" cy="461665"/>
          </a:xfrm>
          <a:prstGeom prst="rect">
            <a:avLst/>
          </a:prstGeom>
          <a:noFill/>
        </p:spPr>
        <p:txBody>
          <a:bodyPr wrap="square" rtlCol="0">
            <a:spAutoFit/>
          </a:bodyPr>
          <a:lstStyle/>
          <a:p>
            <a:r>
              <a:rPr lang="ja-JP" altLang="en-US" sz="2400"/>
              <a:t>単語分散表現</a:t>
            </a:r>
            <a:endParaRPr kumimoji="1" lang="ja-JP" altLang="en-US" sz="2400" dirty="0"/>
          </a:p>
        </p:txBody>
      </p:sp>
      <p:cxnSp>
        <p:nvCxnSpPr>
          <p:cNvPr id="10" name="直線矢印コネクタ 9">
            <a:extLst>
              <a:ext uri="{FF2B5EF4-FFF2-40B4-BE49-F238E27FC236}">
                <a16:creationId xmlns:a16="http://schemas.microsoft.com/office/drawing/2014/main" id="{F1095662-FBD0-C518-BFDE-918647A0A040}"/>
              </a:ext>
            </a:extLst>
          </p:cNvPr>
          <p:cNvCxnSpPr>
            <a:cxnSpLocks/>
          </p:cNvCxnSpPr>
          <p:nvPr/>
        </p:nvCxnSpPr>
        <p:spPr>
          <a:xfrm>
            <a:off x="1716505" y="4379494"/>
            <a:ext cx="308008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75A6E2ED-C37D-B9C1-18A2-E38209DB5A6A}"/>
              </a:ext>
            </a:extLst>
          </p:cNvPr>
          <p:cNvSpPr txBox="1"/>
          <p:nvPr/>
        </p:nvSpPr>
        <p:spPr>
          <a:xfrm>
            <a:off x="2630362" y="4194828"/>
            <a:ext cx="1098885" cy="369332"/>
          </a:xfrm>
          <a:prstGeom prst="rect">
            <a:avLst/>
          </a:prstGeom>
          <a:noFill/>
        </p:spPr>
        <p:txBody>
          <a:bodyPr wrap="square" rtlCol="0">
            <a:spAutoFit/>
          </a:bodyPr>
          <a:lstStyle/>
          <a:p>
            <a:r>
              <a:rPr kumimoji="1" lang="ja-JP" altLang="en-US" dirty="0"/>
              <a:t>総単語数</a:t>
            </a:r>
          </a:p>
        </p:txBody>
      </p:sp>
      <p:cxnSp>
        <p:nvCxnSpPr>
          <p:cNvPr id="14" name="直線矢印コネクタ 13">
            <a:extLst>
              <a:ext uri="{FF2B5EF4-FFF2-40B4-BE49-F238E27FC236}">
                <a16:creationId xmlns:a16="http://schemas.microsoft.com/office/drawing/2014/main" id="{C6F52899-1C57-A4C8-EEC9-F82C06D7F9B3}"/>
              </a:ext>
            </a:extLst>
          </p:cNvPr>
          <p:cNvCxnSpPr>
            <a:cxnSpLocks/>
          </p:cNvCxnSpPr>
          <p:nvPr/>
        </p:nvCxnSpPr>
        <p:spPr>
          <a:xfrm>
            <a:off x="6229350" y="4379494"/>
            <a:ext cx="216869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692AC07B-4108-DF03-0BB5-5D4D1938560E}"/>
              </a:ext>
            </a:extLst>
          </p:cNvPr>
          <p:cNvSpPr txBox="1"/>
          <p:nvPr/>
        </p:nvSpPr>
        <p:spPr>
          <a:xfrm>
            <a:off x="6719640" y="4174144"/>
            <a:ext cx="1351546" cy="369332"/>
          </a:xfrm>
          <a:prstGeom prst="rect">
            <a:avLst/>
          </a:prstGeom>
          <a:noFill/>
        </p:spPr>
        <p:txBody>
          <a:bodyPr wrap="square" rtlCol="0">
            <a:spAutoFit/>
          </a:bodyPr>
          <a:lstStyle/>
          <a:p>
            <a:r>
              <a:rPr lang="ja-JP" altLang="en-US" dirty="0"/>
              <a:t>特徴量の数</a:t>
            </a:r>
            <a:endParaRPr kumimoji="1" lang="ja-JP" altLang="en-US" dirty="0"/>
          </a:p>
        </p:txBody>
      </p:sp>
    </p:spTree>
    <p:extLst>
      <p:ext uri="{BB962C8B-B14F-4D97-AF65-F5344CB8AC3E}">
        <p14:creationId xmlns:p14="http://schemas.microsoft.com/office/powerpoint/2010/main" val="301027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20</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node2vec</a:t>
            </a:r>
          </a:p>
        </p:txBody>
      </p:sp>
      <p:pic>
        <p:nvPicPr>
          <p:cNvPr id="7" name="図 6" descr="図形&#10;&#10;中程度の精度で自動的に生成された説明">
            <a:extLst>
              <a:ext uri="{FF2B5EF4-FFF2-40B4-BE49-F238E27FC236}">
                <a16:creationId xmlns:a16="http://schemas.microsoft.com/office/drawing/2014/main" id="{71E7C022-FE3F-C6C7-0E4C-D1707EB276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063" y="1180824"/>
            <a:ext cx="7859027" cy="5441358"/>
          </a:xfrm>
          <a:prstGeom prst="rect">
            <a:avLst/>
          </a:prstGeom>
        </p:spPr>
      </p:pic>
      <p:sp>
        <p:nvSpPr>
          <p:cNvPr id="13" name="正方形/長方形 12">
            <a:extLst>
              <a:ext uri="{FF2B5EF4-FFF2-40B4-BE49-F238E27FC236}">
                <a16:creationId xmlns:a16="http://schemas.microsoft.com/office/drawing/2014/main" id="{06E27529-D2C5-10E7-2FE9-AC896CA3FA1A}"/>
              </a:ext>
            </a:extLst>
          </p:cNvPr>
          <p:cNvSpPr/>
          <p:nvPr/>
        </p:nvSpPr>
        <p:spPr>
          <a:xfrm>
            <a:off x="838200" y="5773428"/>
            <a:ext cx="7256646" cy="93740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61BAE502-A604-CC17-66D9-836FFDCF7CA6}"/>
              </a:ext>
            </a:extLst>
          </p:cNvPr>
          <p:cNvSpPr/>
          <p:nvPr/>
        </p:nvSpPr>
        <p:spPr>
          <a:xfrm>
            <a:off x="3099334" y="1857676"/>
            <a:ext cx="4254367" cy="124165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B054DF47-CE7A-DED2-9B9F-39E5DE6F908A}"/>
                  </a:ext>
                </a:extLst>
              </p:cNvPr>
              <p:cNvSpPr txBox="1"/>
              <p:nvPr/>
            </p:nvSpPr>
            <p:spPr>
              <a:xfrm>
                <a:off x="7413420" y="2190930"/>
                <a:ext cx="3665762" cy="584775"/>
              </a:xfrm>
              <a:prstGeom prst="rect">
                <a:avLst/>
              </a:prstGeom>
              <a:solidFill>
                <a:schemeClr val="bg1"/>
              </a:solid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r>
                        <a:rPr kumimoji="1" lang="ja-JP" altLang="en-US" sz="3200" b="0" i="1" smtClean="0">
                          <a:latin typeface="Cambria Math" panose="02040503050406030204" pitchFamily="18" charset="0"/>
                        </a:rPr>
                        <m:t>条件付き独立</m:t>
                      </m:r>
                    </m:oMath>
                  </m:oMathPara>
                </a14:m>
                <a:endParaRPr kumimoji="1" lang="ja-JP" altLang="en-US" sz="3200" dirty="0"/>
              </a:p>
            </p:txBody>
          </p:sp>
        </mc:Choice>
        <mc:Fallback xmlns="">
          <p:sp>
            <p:nvSpPr>
              <p:cNvPr id="17" name="テキスト ボックス 16">
                <a:extLst>
                  <a:ext uri="{FF2B5EF4-FFF2-40B4-BE49-F238E27FC236}">
                    <a16:creationId xmlns:a16="http://schemas.microsoft.com/office/drawing/2014/main" id="{B054DF47-CE7A-DED2-9B9F-39E5DE6F908A}"/>
                  </a:ext>
                </a:extLst>
              </p:cNvPr>
              <p:cNvSpPr txBox="1">
                <a:spLocks noRot="1" noChangeAspect="1" noMove="1" noResize="1" noEditPoints="1" noAdjustHandles="1" noChangeArrowheads="1" noChangeShapeType="1" noTextEdit="1"/>
              </p:cNvSpPr>
              <p:nvPr/>
            </p:nvSpPr>
            <p:spPr>
              <a:xfrm>
                <a:off x="7413420" y="2190930"/>
                <a:ext cx="3665762" cy="584775"/>
              </a:xfrm>
              <a:prstGeom prst="rect">
                <a:avLst/>
              </a:prstGeom>
              <a:blipFill>
                <a:blip r:embed="rId4"/>
                <a:stretch>
                  <a:fillRect/>
                </a:stretch>
              </a:blipFill>
              <a:ln w="2857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15D874F6-2DBD-7C51-0DAB-9F6D9B683DFB}"/>
                  </a:ext>
                </a:extLst>
              </p:cNvPr>
              <p:cNvSpPr txBox="1"/>
              <p:nvPr/>
            </p:nvSpPr>
            <p:spPr>
              <a:xfrm>
                <a:off x="8610600" y="3981252"/>
                <a:ext cx="2231094" cy="584775"/>
              </a:xfrm>
              <a:prstGeom prst="rect">
                <a:avLst/>
              </a:prstGeom>
              <a:solidFill>
                <a:schemeClr val="bg1"/>
              </a:solid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r>
                        <a:rPr lang="ja-JP" altLang="en-US" sz="3200" i="1">
                          <a:latin typeface="Cambria Math" panose="02040503050406030204" pitchFamily="18" charset="0"/>
                        </a:rPr>
                        <m:t>対称性</m:t>
                      </m:r>
                    </m:oMath>
                  </m:oMathPara>
                </a14:m>
                <a:endParaRPr kumimoji="1" lang="en-US" altLang="ja-JP" sz="3200" b="0" dirty="0"/>
              </a:p>
            </p:txBody>
          </p:sp>
        </mc:Choice>
        <mc:Fallback xmlns="">
          <p:sp>
            <p:nvSpPr>
              <p:cNvPr id="20" name="テキスト ボックス 19">
                <a:extLst>
                  <a:ext uri="{FF2B5EF4-FFF2-40B4-BE49-F238E27FC236}">
                    <a16:creationId xmlns:a16="http://schemas.microsoft.com/office/drawing/2014/main" id="{15D874F6-2DBD-7C51-0DAB-9F6D9B683DFB}"/>
                  </a:ext>
                </a:extLst>
              </p:cNvPr>
              <p:cNvSpPr txBox="1">
                <a:spLocks noRot="1" noChangeAspect="1" noMove="1" noResize="1" noEditPoints="1" noAdjustHandles="1" noChangeArrowheads="1" noChangeShapeType="1" noTextEdit="1"/>
              </p:cNvSpPr>
              <p:nvPr/>
            </p:nvSpPr>
            <p:spPr>
              <a:xfrm>
                <a:off x="8610600" y="3981252"/>
                <a:ext cx="2231094" cy="584775"/>
              </a:xfrm>
              <a:prstGeom prst="rect">
                <a:avLst/>
              </a:prstGeom>
              <a:blipFill>
                <a:blip r:embed="rId5"/>
                <a:stretch>
                  <a:fillRect/>
                </a:stretch>
              </a:blipFill>
              <a:ln w="28575">
                <a:noFill/>
              </a:ln>
            </p:spPr>
            <p:txBody>
              <a:bodyPr/>
              <a:lstStyle/>
              <a:p>
                <a:r>
                  <a:rPr lang="ja-JP" altLang="en-US">
                    <a:noFill/>
                  </a:rPr>
                  <a:t> </a:t>
                </a:r>
              </a:p>
            </p:txBody>
          </p:sp>
        </mc:Fallback>
      </mc:AlternateContent>
      <p:sp>
        <p:nvSpPr>
          <p:cNvPr id="23" name="正方形/長方形 22">
            <a:extLst>
              <a:ext uri="{FF2B5EF4-FFF2-40B4-BE49-F238E27FC236}">
                <a16:creationId xmlns:a16="http://schemas.microsoft.com/office/drawing/2014/main" id="{AA3A350D-0381-9E1E-9F28-640328FA9638}"/>
              </a:ext>
            </a:extLst>
          </p:cNvPr>
          <p:cNvSpPr/>
          <p:nvPr/>
        </p:nvSpPr>
        <p:spPr>
          <a:xfrm>
            <a:off x="3817219" y="3708064"/>
            <a:ext cx="4620126" cy="113115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73983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21</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node2vec</a:t>
            </a:r>
          </a:p>
        </p:txBody>
      </p:sp>
      <p:pic>
        <p:nvPicPr>
          <p:cNvPr id="7" name="図 6" descr="図形&#10;&#10;中程度の精度で自動的に生成された説明">
            <a:extLst>
              <a:ext uri="{FF2B5EF4-FFF2-40B4-BE49-F238E27FC236}">
                <a16:creationId xmlns:a16="http://schemas.microsoft.com/office/drawing/2014/main" id="{71E7C022-FE3F-C6C7-0E4C-D1707EB276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063" y="1180824"/>
            <a:ext cx="7859027" cy="5441358"/>
          </a:xfrm>
          <a:prstGeom prst="rect">
            <a:avLst/>
          </a:prstGeom>
        </p:spPr>
      </p:pic>
      <p:sp>
        <p:nvSpPr>
          <p:cNvPr id="13" name="正方形/長方形 12">
            <a:extLst>
              <a:ext uri="{FF2B5EF4-FFF2-40B4-BE49-F238E27FC236}">
                <a16:creationId xmlns:a16="http://schemas.microsoft.com/office/drawing/2014/main" id="{06E27529-D2C5-10E7-2FE9-AC896CA3FA1A}"/>
              </a:ext>
            </a:extLst>
          </p:cNvPr>
          <p:cNvSpPr/>
          <p:nvPr/>
        </p:nvSpPr>
        <p:spPr>
          <a:xfrm>
            <a:off x="838200" y="5773428"/>
            <a:ext cx="7256646" cy="93740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92074F74-1C7E-0671-88C7-D12CC862D938}"/>
              </a:ext>
            </a:extLst>
          </p:cNvPr>
          <p:cNvCxnSpPr/>
          <p:nvPr/>
        </p:nvCxnSpPr>
        <p:spPr>
          <a:xfrm flipH="1">
            <a:off x="8094846" y="5398908"/>
            <a:ext cx="766011" cy="5565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040422EB-BABD-108A-2BD8-7C7B0045E774}"/>
                  </a:ext>
                </a:extLst>
              </p:cNvPr>
              <p:cNvSpPr txBox="1"/>
              <p:nvPr/>
            </p:nvSpPr>
            <p:spPr>
              <a:xfrm>
                <a:off x="6363762" y="4321690"/>
                <a:ext cx="5150214" cy="1077218"/>
              </a:xfrm>
              <a:prstGeom prst="rect">
                <a:avLst/>
              </a:prstGeom>
              <a:solidFill>
                <a:schemeClr val="bg1"/>
              </a:solidFill>
              <a:ln w="28575">
                <a:solidFill>
                  <a:schemeClr val="accent1"/>
                </a:solidFill>
              </a:ln>
            </p:spPr>
            <p:txBody>
              <a:bodyPr wrap="square" rtlCol="0">
                <a:spAutoFit/>
              </a:bodyPr>
              <a:lstStyle/>
              <a:p>
                <a14:m>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𝑍</m:t>
                        </m:r>
                      </m:e>
                      <m:sub>
                        <m:r>
                          <a:rPr kumimoji="1" lang="en-US" altLang="ja-JP" sz="3200" b="0" i="1" smtClean="0">
                            <a:latin typeface="Cambria Math" panose="02040503050406030204" pitchFamily="18" charset="0"/>
                          </a:rPr>
                          <m:t>𝑢</m:t>
                        </m:r>
                      </m:sub>
                    </m:sSub>
                  </m:oMath>
                </a14:m>
                <a:r>
                  <a:rPr kumimoji="1" lang="ja-JP" altLang="en-US" sz="3200" dirty="0"/>
                  <a:t>は計算コストが高いため，</a:t>
                </a:r>
                <a:endParaRPr kumimoji="1" lang="en-US" altLang="ja-JP" sz="3200" dirty="0"/>
              </a:p>
              <a:p>
                <a:r>
                  <a:rPr lang="en-US" altLang="ja-JP" sz="3200" dirty="0"/>
                  <a:t>N</a:t>
                </a:r>
                <a:r>
                  <a:rPr kumimoji="1" lang="en-US" altLang="ja-JP" sz="3200" dirty="0"/>
                  <a:t>egative sampling</a:t>
                </a:r>
                <a:r>
                  <a:rPr lang="ja-JP" altLang="en-US" sz="3200" dirty="0"/>
                  <a:t>を使用する</a:t>
                </a:r>
                <a:endParaRPr kumimoji="1" lang="ja-JP" altLang="en-US" sz="3200" dirty="0"/>
              </a:p>
            </p:txBody>
          </p:sp>
        </mc:Choice>
        <mc:Fallback xmlns="">
          <p:sp>
            <p:nvSpPr>
              <p:cNvPr id="2" name="テキスト ボックス 1">
                <a:extLst>
                  <a:ext uri="{FF2B5EF4-FFF2-40B4-BE49-F238E27FC236}">
                    <a16:creationId xmlns:a16="http://schemas.microsoft.com/office/drawing/2014/main" id="{040422EB-BABD-108A-2BD8-7C7B0045E774}"/>
                  </a:ext>
                </a:extLst>
              </p:cNvPr>
              <p:cNvSpPr txBox="1">
                <a:spLocks noRot="1" noChangeAspect="1" noMove="1" noResize="1" noEditPoints="1" noAdjustHandles="1" noChangeArrowheads="1" noChangeShapeType="1" noTextEdit="1"/>
              </p:cNvSpPr>
              <p:nvPr/>
            </p:nvSpPr>
            <p:spPr>
              <a:xfrm>
                <a:off x="6363762" y="4321690"/>
                <a:ext cx="5150214" cy="1077218"/>
              </a:xfrm>
              <a:prstGeom prst="rect">
                <a:avLst/>
              </a:prstGeom>
              <a:blipFill>
                <a:blip r:embed="rId4"/>
                <a:stretch>
                  <a:fillRect l="-2824" t="-8791" r="-2000" b="-16484"/>
                </a:stretch>
              </a:blipFill>
              <a:ln w="28575">
                <a:solidFill>
                  <a:schemeClr val="accent1"/>
                </a:solidFill>
              </a:ln>
            </p:spPr>
            <p:txBody>
              <a:bodyPr/>
              <a:lstStyle/>
              <a:p>
                <a:r>
                  <a:rPr lang="ja-JP" altLang="en-US">
                    <a:noFill/>
                  </a:rPr>
                  <a:t> </a:t>
                </a:r>
              </a:p>
            </p:txBody>
          </p:sp>
        </mc:Fallback>
      </mc:AlternateContent>
    </p:spTree>
    <p:extLst>
      <p:ext uri="{BB962C8B-B14F-4D97-AF65-F5344CB8AC3E}">
        <p14:creationId xmlns:p14="http://schemas.microsoft.com/office/powerpoint/2010/main" val="3446901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22</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node2vec</a:t>
            </a:r>
          </a:p>
        </p:txBody>
      </p:sp>
      <p:pic>
        <p:nvPicPr>
          <p:cNvPr id="7" name="図 6" descr="図形&#10;&#10;中程度の精度で自動的に生成された説明">
            <a:extLst>
              <a:ext uri="{FF2B5EF4-FFF2-40B4-BE49-F238E27FC236}">
                <a16:creationId xmlns:a16="http://schemas.microsoft.com/office/drawing/2014/main" id="{71E7C022-FE3F-C6C7-0E4C-D1707EB276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063" y="1180824"/>
            <a:ext cx="7859027" cy="5441358"/>
          </a:xfrm>
          <a:prstGeom prst="rect">
            <a:avLst/>
          </a:prstGeom>
        </p:spPr>
      </p:pic>
      <p:sp>
        <p:nvSpPr>
          <p:cNvPr id="13" name="正方形/長方形 12">
            <a:extLst>
              <a:ext uri="{FF2B5EF4-FFF2-40B4-BE49-F238E27FC236}">
                <a16:creationId xmlns:a16="http://schemas.microsoft.com/office/drawing/2014/main" id="{06E27529-D2C5-10E7-2FE9-AC896CA3FA1A}"/>
              </a:ext>
            </a:extLst>
          </p:cNvPr>
          <p:cNvSpPr/>
          <p:nvPr/>
        </p:nvSpPr>
        <p:spPr>
          <a:xfrm>
            <a:off x="838200" y="5773428"/>
            <a:ext cx="7256646" cy="93740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92074F74-1C7E-0671-88C7-D12CC862D938}"/>
              </a:ext>
            </a:extLst>
          </p:cNvPr>
          <p:cNvCxnSpPr/>
          <p:nvPr/>
        </p:nvCxnSpPr>
        <p:spPr>
          <a:xfrm flipH="1">
            <a:off x="8094846" y="5398908"/>
            <a:ext cx="766011" cy="5565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040422EB-BABD-108A-2BD8-7C7B0045E774}"/>
                  </a:ext>
                </a:extLst>
              </p:cNvPr>
              <p:cNvSpPr txBox="1"/>
              <p:nvPr/>
            </p:nvSpPr>
            <p:spPr>
              <a:xfrm>
                <a:off x="6363762" y="4321690"/>
                <a:ext cx="5150214" cy="1077218"/>
              </a:xfrm>
              <a:prstGeom prst="rect">
                <a:avLst/>
              </a:prstGeom>
              <a:solidFill>
                <a:schemeClr val="bg1"/>
              </a:solidFill>
              <a:ln w="28575">
                <a:solidFill>
                  <a:schemeClr val="accent1"/>
                </a:solidFill>
              </a:ln>
            </p:spPr>
            <p:txBody>
              <a:bodyPr wrap="square" rtlCol="0">
                <a:spAutoFit/>
              </a:bodyPr>
              <a:lstStyle/>
              <a:p>
                <a14:m>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𝑍</m:t>
                        </m:r>
                      </m:e>
                      <m:sub>
                        <m:r>
                          <a:rPr kumimoji="1" lang="en-US" altLang="ja-JP" sz="3200" b="0" i="1" smtClean="0">
                            <a:latin typeface="Cambria Math" panose="02040503050406030204" pitchFamily="18" charset="0"/>
                          </a:rPr>
                          <m:t>𝑢</m:t>
                        </m:r>
                      </m:sub>
                    </m:sSub>
                  </m:oMath>
                </a14:m>
                <a:r>
                  <a:rPr kumimoji="1" lang="ja-JP" altLang="en-US" sz="3200" dirty="0"/>
                  <a:t>は計算コストが高いため，</a:t>
                </a:r>
                <a:endParaRPr kumimoji="1" lang="en-US" altLang="ja-JP" sz="3200" dirty="0"/>
              </a:p>
              <a:p>
                <a:r>
                  <a:rPr lang="en-US" altLang="ja-JP" sz="3200" dirty="0"/>
                  <a:t>N</a:t>
                </a:r>
                <a:r>
                  <a:rPr kumimoji="1" lang="en-US" altLang="ja-JP" sz="3200" dirty="0"/>
                  <a:t>egative sampling</a:t>
                </a:r>
                <a:r>
                  <a:rPr lang="ja-JP" altLang="en-US" sz="3200" dirty="0"/>
                  <a:t>を使用する</a:t>
                </a:r>
                <a:endParaRPr kumimoji="1" lang="ja-JP" altLang="en-US" sz="3200" dirty="0"/>
              </a:p>
            </p:txBody>
          </p:sp>
        </mc:Choice>
        <mc:Fallback xmlns="">
          <p:sp>
            <p:nvSpPr>
              <p:cNvPr id="2" name="テキスト ボックス 1">
                <a:extLst>
                  <a:ext uri="{FF2B5EF4-FFF2-40B4-BE49-F238E27FC236}">
                    <a16:creationId xmlns:a16="http://schemas.microsoft.com/office/drawing/2014/main" id="{040422EB-BABD-108A-2BD8-7C7B0045E774}"/>
                  </a:ext>
                </a:extLst>
              </p:cNvPr>
              <p:cNvSpPr txBox="1">
                <a:spLocks noRot="1" noChangeAspect="1" noMove="1" noResize="1" noEditPoints="1" noAdjustHandles="1" noChangeArrowheads="1" noChangeShapeType="1" noTextEdit="1"/>
              </p:cNvSpPr>
              <p:nvPr/>
            </p:nvSpPr>
            <p:spPr>
              <a:xfrm>
                <a:off x="6363762" y="4321690"/>
                <a:ext cx="5150214" cy="1077218"/>
              </a:xfrm>
              <a:prstGeom prst="rect">
                <a:avLst/>
              </a:prstGeom>
              <a:blipFill>
                <a:blip r:embed="rId4"/>
                <a:stretch>
                  <a:fillRect l="-2824" t="-8791" r="-2000" b="-16484"/>
                </a:stretch>
              </a:blipFill>
              <a:ln w="28575">
                <a:solidFill>
                  <a:schemeClr val="accent1"/>
                </a:solidFill>
              </a:ln>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1CE1AE1A-6A69-04F9-64F3-A0F6C0A70F01}"/>
              </a:ext>
            </a:extLst>
          </p:cNvPr>
          <p:cNvPicPr>
            <a:picLocks noChangeAspect="1"/>
          </p:cNvPicPr>
          <p:nvPr/>
        </p:nvPicPr>
        <p:blipFill>
          <a:blip r:embed="rId5"/>
          <a:stretch>
            <a:fillRect/>
          </a:stretch>
        </p:blipFill>
        <p:spPr>
          <a:xfrm>
            <a:off x="935383" y="5825345"/>
            <a:ext cx="7062280" cy="810753"/>
          </a:xfrm>
          <a:prstGeom prst="rect">
            <a:avLst/>
          </a:prstGeom>
        </p:spPr>
      </p:pic>
    </p:spTree>
    <p:extLst>
      <p:ext uri="{BB962C8B-B14F-4D97-AF65-F5344CB8AC3E}">
        <p14:creationId xmlns:p14="http://schemas.microsoft.com/office/powerpoint/2010/main" val="3256378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100" y="1181551"/>
            <a:ext cx="10515600" cy="1325563"/>
          </a:xfrm>
        </p:spPr>
        <p:txBody>
          <a:bodyPr/>
          <a:lstStyle/>
          <a:p>
            <a:r>
              <a:rPr kumimoji="1" lang="ja-JP" altLang="en-US" dirty="0"/>
              <a:t>古典的なグラフ探索手法</a:t>
            </a:r>
          </a:p>
        </p:txBody>
      </p:sp>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3976887"/>
          </a:xfrm>
        </p:spPr>
        <p:txBody>
          <a:bodyPr>
            <a:noAutofit/>
          </a:bodyPr>
          <a:lstStyle/>
          <a:p>
            <a:pPr>
              <a:lnSpc>
                <a:spcPct val="150000"/>
              </a:lnSpc>
            </a:pPr>
            <a:r>
              <a:rPr lang="ja-JP" altLang="en-US" sz="2400" dirty="0"/>
              <a:t>グラフ探索手法：グラフの各頂点を順に探索する手法</a:t>
            </a:r>
            <a:endParaRPr lang="en-US" altLang="ja-JP" sz="2400" dirty="0"/>
          </a:p>
          <a:p>
            <a:pPr>
              <a:lnSpc>
                <a:spcPct val="150000"/>
              </a:lnSpc>
            </a:pPr>
            <a:r>
              <a:rPr lang="ja-JP" altLang="en-US" sz="2400" dirty="0"/>
              <a:t>深さ優先探索（</a:t>
            </a:r>
            <a:r>
              <a:rPr lang="en-US" altLang="ja-JP" sz="2400" dirty="0"/>
              <a:t>DFS</a:t>
            </a:r>
            <a:r>
              <a:rPr lang="ja-JP" altLang="en-US" sz="2400" dirty="0"/>
              <a:t>）：</a:t>
            </a:r>
            <a:br>
              <a:rPr lang="en-US" altLang="ja-JP" sz="2400" dirty="0"/>
            </a:br>
            <a:r>
              <a:rPr lang="ja-JP" altLang="en-US" sz="2400" dirty="0"/>
              <a:t>とにかく行けるとこまで行ってそれ以上進めなくなったら一歩戻ってそこから探索する</a:t>
            </a:r>
            <a:endParaRPr lang="en-US" altLang="ja-JP" sz="2400" dirty="0"/>
          </a:p>
          <a:p>
            <a:pPr>
              <a:lnSpc>
                <a:spcPct val="150000"/>
              </a:lnSpc>
            </a:pPr>
            <a:r>
              <a:rPr lang="ja-JP" altLang="en-US" sz="2400" dirty="0"/>
              <a:t>幅優先探索（</a:t>
            </a:r>
            <a:r>
              <a:rPr lang="en-US" altLang="ja-JP" sz="2400" dirty="0"/>
              <a:t>BFS</a:t>
            </a:r>
            <a:r>
              <a:rPr lang="ja-JP" altLang="en-US" sz="2400" dirty="0"/>
              <a:t>）：</a:t>
            </a:r>
            <a:br>
              <a:rPr lang="en-US" altLang="ja-JP" sz="2400" dirty="0"/>
            </a:br>
            <a:r>
              <a:rPr lang="ja-JP" altLang="en-US" sz="2400" dirty="0"/>
              <a:t>出発点に近い点から順に探索する</a:t>
            </a:r>
            <a:br>
              <a:rPr lang="en-US" altLang="ja-JP" sz="2400" dirty="0"/>
            </a:br>
            <a:endParaRPr lang="en-US" altLang="ja-JP" sz="2400" dirty="0"/>
          </a:p>
        </p:txBody>
      </p:sp>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23</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node2vec</a:t>
            </a:r>
          </a:p>
        </p:txBody>
      </p:sp>
      <p:pic>
        <p:nvPicPr>
          <p:cNvPr id="1026" name="Picture 2" descr="DFS (深さ優先探索) 超入門！ 〜 グラフ・アルゴリズムの世界への入口 〜【前編】 - Qiita">
            <a:extLst>
              <a:ext uri="{FF2B5EF4-FFF2-40B4-BE49-F238E27FC236}">
                <a16:creationId xmlns:a16="http://schemas.microsoft.com/office/drawing/2014/main" id="{14D31A96-03D0-49B5-6DBF-B3DF790E1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537" y="4350887"/>
            <a:ext cx="5177348" cy="226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789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100" y="1181551"/>
            <a:ext cx="10515600" cy="1325563"/>
          </a:xfrm>
        </p:spPr>
        <p:txBody>
          <a:bodyPr/>
          <a:lstStyle/>
          <a:p>
            <a:r>
              <a:rPr kumimoji="1" lang="en-US" altLang="ja-JP" dirty="0"/>
              <a:t>DFS</a:t>
            </a:r>
            <a:r>
              <a:rPr kumimoji="1" lang="ja-JP" altLang="en-US" dirty="0"/>
              <a:t>と</a:t>
            </a:r>
            <a:r>
              <a:rPr kumimoji="1" lang="en-US" altLang="ja-JP" dirty="0"/>
              <a:t>BFS</a:t>
            </a:r>
            <a:endParaRPr kumimoji="1" lang="ja-JP" altLang="en-US" dirty="0"/>
          </a:p>
        </p:txBody>
      </p:sp>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3671298"/>
          </a:xfrm>
        </p:spPr>
        <p:txBody>
          <a:bodyPr>
            <a:noAutofit/>
          </a:bodyPr>
          <a:lstStyle/>
          <a:p>
            <a:pPr>
              <a:lnSpc>
                <a:spcPct val="150000"/>
              </a:lnSpc>
            </a:pPr>
            <a:r>
              <a:rPr lang="ja-JP" altLang="en-US" sz="2000" dirty="0"/>
              <a:t>深さ優先サンプリング（</a:t>
            </a:r>
            <a:r>
              <a:rPr lang="en-US" altLang="ja-JP" sz="2000" dirty="0"/>
              <a:t>DFS, Depth-first </a:t>
            </a:r>
            <a:r>
              <a:rPr lang="en-US" altLang="ja-JP" sz="2000" dirty="0">
                <a:solidFill>
                  <a:srgbClr val="FF0000"/>
                </a:solidFill>
              </a:rPr>
              <a:t>Sampling</a:t>
            </a:r>
            <a:r>
              <a:rPr lang="ja-JP" altLang="en-US" sz="2000" dirty="0"/>
              <a:t>）：</a:t>
            </a:r>
            <a:br>
              <a:rPr lang="en-US" altLang="ja-JP" sz="2000" dirty="0"/>
            </a:br>
            <a:r>
              <a:rPr lang="ja-JP" altLang="en-US" sz="2000" dirty="0"/>
              <a:t>深さ優先探索っぽいサンプリング，分散が大きくなる</a:t>
            </a:r>
            <a:br>
              <a:rPr lang="en-US" altLang="ja-JP" sz="2000" dirty="0"/>
            </a:br>
            <a:r>
              <a:rPr lang="en-US" altLang="ja-JP" sz="2000" dirty="0"/>
              <a:t>Homophily</a:t>
            </a:r>
            <a:r>
              <a:rPr lang="ja-JP" altLang="en-US" sz="2000" dirty="0"/>
              <a:t>（同種性）情報を引き出しやすい</a:t>
            </a:r>
            <a:br>
              <a:rPr lang="en-US" altLang="ja-JP" sz="2000" dirty="0"/>
            </a:br>
            <a:r>
              <a:rPr lang="ja-JP" altLang="en-US" sz="2000" dirty="0"/>
              <a:t>注目ノードから離れるように探索する → 依存関係やつながり情報（マクロ）</a:t>
            </a:r>
            <a:endParaRPr lang="en-US" altLang="ja-JP" sz="2000" dirty="0"/>
          </a:p>
          <a:p>
            <a:pPr>
              <a:lnSpc>
                <a:spcPct val="150000"/>
              </a:lnSpc>
            </a:pPr>
            <a:r>
              <a:rPr lang="ja-JP" altLang="en-US" sz="2000" dirty="0"/>
              <a:t>幅優先サンプリング（</a:t>
            </a:r>
            <a:r>
              <a:rPr lang="en-US" altLang="ja-JP" sz="2000" dirty="0"/>
              <a:t>BFS, Breadth-first </a:t>
            </a:r>
            <a:r>
              <a:rPr lang="en-US" altLang="ja-JP" sz="2000" dirty="0">
                <a:solidFill>
                  <a:srgbClr val="FF0000"/>
                </a:solidFill>
              </a:rPr>
              <a:t>Sampling</a:t>
            </a:r>
            <a:r>
              <a:rPr lang="ja-JP" altLang="en-US" sz="2000" dirty="0"/>
              <a:t>）：</a:t>
            </a:r>
            <a:br>
              <a:rPr lang="en-US" altLang="ja-JP" sz="2000" dirty="0"/>
            </a:br>
            <a:r>
              <a:rPr lang="ja-JP" altLang="en-US" sz="2000" dirty="0"/>
              <a:t>幅優先探索っぽいサンプリング，同じノードばかり参照してしまう</a:t>
            </a:r>
            <a:br>
              <a:rPr lang="en-US" altLang="ja-JP" sz="2000" dirty="0"/>
            </a:br>
            <a:r>
              <a:rPr lang="en-US" altLang="ja-JP" sz="2000" dirty="0" err="1"/>
              <a:t>Structual</a:t>
            </a:r>
            <a:r>
              <a:rPr lang="en-US" altLang="ja-JP" sz="2000" dirty="0"/>
              <a:t> equivalence</a:t>
            </a:r>
            <a:r>
              <a:rPr lang="ja-JP" altLang="en-US" sz="2000" dirty="0"/>
              <a:t>（構造同値性）情報を引き出しやすい</a:t>
            </a:r>
            <a:br>
              <a:rPr lang="en-US" altLang="ja-JP" sz="2000" dirty="0"/>
            </a:br>
            <a:r>
              <a:rPr lang="ja-JP" altLang="en-US" sz="2000" dirty="0"/>
              <a:t>注目ノードの隣接ノードを探索する → 特定ノードの構造情報（ミクロ）</a:t>
            </a:r>
            <a:br>
              <a:rPr lang="en-US" altLang="ja-JP" sz="2000" dirty="0"/>
            </a:br>
            <a:endParaRPr lang="en-US" altLang="ja-JP" sz="2000" dirty="0"/>
          </a:p>
        </p:txBody>
      </p:sp>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24</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node2vec</a:t>
            </a:r>
          </a:p>
        </p:txBody>
      </p:sp>
      <p:pic>
        <p:nvPicPr>
          <p:cNvPr id="2050" name="Picture 2">
            <a:extLst>
              <a:ext uri="{FF2B5EF4-FFF2-40B4-BE49-F238E27FC236}">
                <a16:creationId xmlns:a16="http://schemas.microsoft.com/office/drawing/2014/main" id="{C2496E67-406A-9812-5E12-A079331B35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900" y="938188"/>
            <a:ext cx="4646888" cy="1812287"/>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158AA44-4B44-B113-F926-FFA6026D433C}"/>
              </a:ext>
            </a:extLst>
          </p:cNvPr>
          <p:cNvSpPr txBox="1"/>
          <p:nvPr/>
        </p:nvSpPr>
        <p:spPr>
          <a:xfrm>
            <a:off x="1437029" y="6063961"/>
            <a:ext cx="8133347" cy="584775"/>
          </a:xfrm>
          <a:prstGeom prst="rect">
            <a:avLst/>
          </a:prstGeom>
          <a:noFill/>
        </p:spPr>
        <p:txBody>
          <a:bodyPr wrap="square" rtlCol="0">
            <a:spAutoFit/>
          </a:bodyPr>
          <a:lstStyle/>
          <a:p>
            <a:r>
              <a:rPr kumimoji="1" lang="ja-JP" altLang="en-US" sz="3200" dirty="0"/>
              <a:t>探索戦略によって得られる情報が異なる</a:t>
            </a:r>
          </a:p>
        </p:txBody>
      </p:sp>
      <p:sp>
        <p:nvSpPr>
          <p:cNvPr id="8" name="矢印: 右 7">
            <a:extLst>
              <a:ext uri="{FF2B5EF4-FFF2-40B4-BE49-F238E27FC236}">
                <a16:creationId xmlns:a16="http://schemas.microsoft.com/office/drawing/2014/main" id="{A8418B94-0AE7-7574-6F9B-882B0663C9C8}"/>
              </a:ext>
            </a:extLst>
          </p:cNvPr>
          <p:cNvSpPr/>
          <p:nvPr/>
        </p:nvSpPr>
        <p:spPr>
          <a:xfrm>
            <a:off x="838200" y="6121078"/>
            <a:ext cx="496078" cy="4705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09904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100" y="1181551"/>
            <a:ext cx="10515600" cy="1325563"/>
          </a:xfrm>
        </p:spPr>
        <p:txBody>
          <a:bodyPr/>
          <a:lstStyle/>
          <a:p>
            <a:r>
              <a:rPr lang="en-US" altLang="ja-JP" dirty="0"/>
              <a:t>node2vec</a:t>
            </a:r>
            <a:endParaRPr kumimoji="1" lang="ja-JP" altLang="en-US" dirty="0"/>
          </a:p>
        </p:txBody>
      </p:sp>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3976887"/>
          </a:xfrm>
        </p:spPr>
        <p:txBody>
          <a:bodyPr>
            <a:noAutofit/>
          </a:bodyPr>
          <a:lstStyle/>
          <a:p>
            <a:pPr>
              <a:lnSpc>
                <a:spcPct val="150000"/>
              </a:lnSpc>
            </a:pPr>
            <a:r>
              <a:rPr lang="en-US" altLang="ja-JP" dirty="0"/>
              <a:t>Deep walk</a:t>
            </a:r>
            <a:r>
              <a:rPr lang="ja-JP" altLang="en-US" dirty="0"/>
              <a:t>の探索戦略に</a:t>
            </a:r>
            <a:r>
              <a:rPr lang="en-US" altLang="ja-JP" dirty="0"/>
              <a:t>BFS</a:t>
            </a:r>
            <a:r>
              <a:rPr lang="ja-JP" altLang="en-US" dirty="0"/>
              <a:t>と</a:t>
            </a:r>
            <a:r>
              <a:rPr lang="en-US" altLang="ja-JP" dirty="0"/>
              <a:t>DFS</a:t>
            </a:r>
            <a:r>
              <a:rPr lang="ja-JP" altLang="en-US" dirty="0"/>
              <a:t>を取り入れたものに変更したアルゴリズム</a:t>
            </a:r>
            <a:endParaRPr lang="en-US" altLang="ja-JP" dirty="0"/>
          </a:p>
          <a:p>
            <a:pPr>
              <a:lnSpc>
                <a:spcPct val="150000"/>
              </a:lnSpc>
            </a:pPr>
            <a:r>
              <a:rPr lang="en-US" altLang="ja-JP" sz="2400" dirty="0"/>
              <a:t>BFS</a:t>
            </a:r>
            <a:r>
              <a:rPr lang="ja-JP" altLang="en-US" sz="2400" dirty="0"/>
              <a:t>と</a:t>
            </a:r>
            <a:r>
              <a:rPr lang="en-US" altLang="ja-JP" sz="2400" dirty="0"/>
              <a:t>DFS</a:t>
            </a:r>
            <a:r>
              <a:rPr lang="ja-JP" altLang="en-US" sz="2400" dirty="0"/>
              <a:t>を取り入れることでベクトル化の際の情報損失を抑制</a:t>
            </a:r>
            <a:endParaRPr lang="en-US" altLang="ja-JP" sz="2400" dirty="0"/>
          </a:p>
          <a:p>
            <a:pPr>
              <a:lnSpc>
                <a:spcPct val="150000"/>
              </a:lnSpc>
            </a:pPr>
            <a:r>
              <a:rPr lang="en-US" altLang="ja-JP" sz="2400" dirty="0"/>
              <a:t>BFS</a:t>
            </a:r>
            <a:r>
              <a:rPr lang="ja-JP" altLang="en-US" sz="2400" dirty="0"/>
              <a:t>と</a:t>
            </a:r>
            <a:r>
              <a:rPr lang="en-US" altLang="ja-JP" sz="2400" dirty="0"/>
              <a:t>DFS</a:t>
            </a:r>
            <a:r>
              <a:rPr lang="ja-JP" altLang="en-US" sz="2400" dirty="0"/>
              <a:t>のバランスをとって探索戦略を決める</a:t>
            </a:r>
            <a:br>
              <a:rPr lang="en-US" altLang="ja-JP" sz="2400" dirty="0"/>
            </a:br>
            <a:endParaRPr lang="en-US" altLang="ja-JP" sz="2400" dirty="0"/>
          </a:p>
        </p:txBody>
      </p:sp>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25</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node2vec</a:t>
            </a:r>
          </a:p>
        </p:txBody>
      </p:sp>
      <p:pic>
        <p:nvPicPr>
          <p:cNvPr id="1026" name="Picture 2" descr="node2vec">
            <a:extLst>
              <a:ext uri="{FF2B5EF4-FFF2-40B4-BE49-F238E27FC236}">
                <a16:creationId xmlns:a16="http://schemas.microsoft.com/office/drawing/2014/main" id="{CB4FB21F-371B-808D-7CB9-EC40AEEBE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7900" y="4459947"/>
            <a:ext cx="3349202" cy="2250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38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100" y="1181551"/>
            <a:ext cx="10515600" cy="1325563"/>
          </a:xfrm>
        </p:spPr>
        <p:txBody>
          <a:bodyPr/>
          <a:lstStyle/>
          <a:p>
            <a:r>
              <a:rPr lang="en-US" altLang="ja-JP" dirty="0"/>
              <a:t>Random</a:t>
            </a:r>
            <a:r>
              <a:rPr kumimoji="1" lang="en-US" altLang="ja-JP" dirty="0"/>
              <a:t> Walk</a:t>
            </a:r>
            <a:endParaRPr kumimoji="1" lang="ja-JP" altLang="en-US" dirty="0"/>
          </a:p>
        </p:txBody>
      </p:sp>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3976887"/>
          </a:xfrm>
        </p:spPr>
        <p:txBody>
          <a:bodyPr>
            <a:noAutofit/>
          </a:bodyPr>
          <a:lstStyle/>
          <a:p>
            <a:pPr>
              <a:lnSpc>
                <a:spcPct val="150000"/>
              </a:lnSpc>
            </a:pPr>
            <a:r>
              <a:rPr lang="ja-JP" altLang="en-US" sz="3200" dirty="0"/>
              <a:t>接続のあるノードに確率的に移動する</a:t>
            </a:r>
            <a:br>
              <a:rPr lang="en-US" altLang="ja-JP" sz="3200" dirty="0"/>
            </a:br>
            <a:r>
              <a:rPr lang="ja-JP" altLang="en-US" sz="3200" dirty="0"/>
              <a:t>→ 前ノードを考慮した条件付き確率で表される</a:t>
            </a:r>
            <a:br>
              <a:rPr lang="en-US" altLang="ja-JP" sz="2400" dirty="0"/>
            </a:br>
            <a:endParaRPr lang="en-US" altLang="ja-JP" sz="2400" dirty="0"/>
          </a:p>
        </p:txBody>
      </p:sp>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26</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node2vec</a:t>
            </a:r>
          </a:p>
        </p:txBody>
      </p:sp>
      <p:pic>
        <p:nvPicPr>
          <p:cNvPr id="9" name="図 8">
            <a:extLst>
              <a:ext uri="{FF2B5EF4-FFF2-40B4-BE49-F238E27FC236}">
                <a16:creationId xmlns:a16="http://schemas.microsoft.com/office/drawing/2014/main" id="{6B92A34A-0A34-7D7D-9B32-2333C06D5F14}"/>
              </a:ext>
            </a:extLst>
          </p:cNvPr>
          <p:cNvPicPr>
            <a:picLocks noChangeAspect="1"/>
          </p:cNvPicPr>
          <p:nvPr/>
        </p:nvPicPr>
        <p:blipFill>
          <a:blip r:embed="rId3"/>
          <a:stretch>
            <a:fillRect/>
          </a:stretch>
        </p:blipFill>
        <p:spPr>
          <a:xfrm>
            <a:off x="1787427" y="3867327"/>
            <a:ext cx="8617146" cy="1622710"/>
          </a:xfrm>
          <a:prstGeom prst="rect">
            <a:avLst/>
          </a:prstGeom>
        </p:spPr>
      </p:pic>
      <p:pic>
        <p:nvPicPr>
          <p:cNvPr id="11" name="図 10">
            <a:extLst>
              <a:ext uri="{FF2B5EF4-FFF2-40B4-BE49-F238E27FC236}">
                <a16:creationId xmlns:a16="http://schemas.microsoft.com/office/drawing/2014/main" id="{E8463C17-3539-3FA2-59D0-ADB40DEFFDCD}"/>
              </a:ext>
            </a:extLst>
          </p:cNvPr>
          <p:cNvPicPr>
            <a:picLocks/>
          </p:cNvPicPr>
          <p:nvPr/>
        </p:nvPicPr>
        <p:blipFill>
          <a:blip r:embed="rId4"/>
          <a:stretch>
            <a:fillRect/>
          </a:stretch>
        </p:blipFill>
        <p:spPr>
          <a:xfrm>
            <a:off x="2343150" y="5490037"/>
            <a:ext cx="3333750" cy="952500"/>
          </a:xfrm>
          <a:prstGeom prst="rect">
            <a:avLst/>
          </a:prstGeom>
        </p:spPr>
      </p:pic>
    </p:spTree>
    <p:extLst>
      <p:ext uri="{BB962C8B-B14F-4D97-AF65-F5344CB8AC3E}">
        <p14:creationId xmlns:p14="http://schemas.microsoft.com/office/powerpoint/2010/main" val="1336515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099" y="1174974"/>
            <a:ext cx="10515600" cy="1325563"/>
          </a:xfrm>
        </p:spPr>
        <p:txBody>
          <a:bodyPr/>
          <a:lstStyle/>
          <a:p>
            <a:r>
              <a:rPr kumimoji="1" lang="en-US" altLang="ja-JP" dirty="0"/>
              <a:t>Search bias α</a:t>
            </a:r>
            <a:endParaRPr kumimoji="1" lang="ja-JP" altLang="en-US" dirty="0"/>
          </a:p>
        </p:txBody>
      </p:sp>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3976887"/>
          </a:xfrm>
        </p:spPr>
        <p:txBody>
          <a:bodyPr>
            <a:noAutofit/>
          </a:bodyPr>
          <a:lstStyle/>
          <a:p>
            <a:pPr>
              <a:lnSpc>
                <a:spcPct val="150000"/>
              </a:lnSpc>
            </a:pPr>
            <a:r>
              <a:rPr lang="ja-JP" altLang="en-US" sz="2400" dirty="0"/>
              <a:t>次のステップでの遷移確率は現在ノードの</a:t>
            </a:r>
            <a:r>
              <a:rPr lang="en-US" altLang="ja-JP" sz="2400" dirty="0"/>
              <a:t>1</a:t>
            </a:r>
            <a:r>
              <a:rPr lang="ja-JP" altLang="en-US" sz="2400" dirty="0"/>
              <a:t>ステップ前のノード</a:t>
            </a:r>
            <a:r>
              <a:rPr lang="en-US" altLang="ja-JP" sz="2400" dirty="0"/>
              <a:t>t</a:t>
            </a:r>
            <a:r>
              <a:rPr lang="ja-JP" altLang="en-US" sz="2400" dirty="0"/>
              <a:t>から計算される</a:t>
            </a:r>
            <a:endParaRPr lang="en-US" altLang="ja-JP" sz="2400" dirty="0"/>
          </a:p>
          <a:p>
            <a:pPr>
              <a:lnSpc>
                <a:spcPct val="150000"/>
              </a:lnSpc>
            </a:pPr>
            <a:r>
              <a:rPr lang="ja-JP" altLang="en-US" sz="2400" dirty="0"/>
              <a:t>ハイパーパラメータ</a:t>
            </a:r>
            <a:r>
              <a:rPr lang="en-US" altLang="ja-JP" sz="2400" dirty="0"/>
              <a:t>p</a:t>
            </a:r>
            <a:r>
              <a:rPr lang="ja-JP" altLang="en-US" sz="2400" dirty="0"/>
              <a:t>，</a:t>
            </a:r>
            <a:r>
              <a:rPr lang="en-US" altLang="ja-JP" sz="2400" dirty="0"/>
              <a:t>q</a:t>
            </a:r>
            <a:r>
              <a:rPr lang="ja-JP" altLang="en-US" sz="2400" dirty="0"/>
              <a:t>によって</a:t>
            </a:r>
            <a:r>
              <a:rPr lang="en-US" altLang="ja-JP" sz="2400" dirty="0"/>
              <a:t>DFS</a:t>
            </a:r>
            <a:r>
              <a:rPr lang="ja-JP" altLang="en-US" sz="2400" dirty="0"/>
              <a:t>と</a:t>
            </a:r>
            <a:r>
              <a:rPr lang="en-US" altLang="ja-JP" sz="2400" dirty="0"/>
              <a:t>BFS</a:t>
            </a:r>
            <a:r>
              <a:rPr lang="ja-JP" altLang="en-US" sz="2400" dirty="0"/>
              <a:t>のバランスをコントロールする</a:t>
            </a:r>
            <a:endParaRPr lang="en-US" altLang="ja-JP" sz="2400" dirty="0"/>
          </a:p>
          <a:p>
            <a:pPr>
              <a:lnSpc>
                <a:spcPct val="150000"/>
              </a:lnSpc>
            </a:pPr>
            <a:endParaRPr lang="en-US" altLang="ja-JP" sz="2400" dirty="0"/>
          </a:p>
        </p:txBody>
      </p:sp>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27</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node2vec</a:t>
            </a:r>
          </a:p>
        </p:txBody>
      </p:sp>
      <p:pic>
        <p:nvPicPr>
          <p:cNvPr id="7" name="図 6" descr="図形&#10;&#10;中程度の精度で自動的に生成された説明">
            <a:extLst>
              <a:ext uri="{FF2B5EF4-FFF2-40B4-BE49-F238E27FC236}">
                <a16:creationId xmlns:a16="http://schemas.microsoft.com/office/drawing/2014/main" id="{A7A1C03E-32E6-4B75-B2E2-0DC5D0DB77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277" y="5110944"/>
            <a:ext cx="3847983" cy="1566866"/>
          </a:xfrm>
          <a:prstGeom prst="rect">
            <a:avLst/>
          </a:prstGeom>
        </p:spPr>
      </p:pic>
      <p:pic>
        <p:nvPicPr>
          <p:cNvPr id="10" name="図 9">
            <a:extLst>
              <a:ext uri="{FF2B5EF4-FFF2-40B4-BE49-F238E27FC236}">
                <a16:creationId xmlns:a16="http://schemas.microsoft.com/office/drawing/2014/main" id="{E8393ED3-5631-BF88-CCEF-509D484D2FBA}"/>
              </a:ext>
            </a:extLst>
          </p:cNvPr>
          <p:cNvPicPr>
            <a:picLocks noChangeAspect="1"/>
          </p:cNvPicPr>
          <p:nvPr/>
        </p:nvPicPr>
        <p:blipFill>
          <a:blip r:embed="rId4"/>
          <a:stretch>
            <a:fillRect/>
          </a:stretch>
        </p:blipFill>
        <p:spPr>
          <a:xfrm>
            <a:off x="4731404" y="5008384"/>
            <a:ext cx="2729191" cy="1761977"/>
          </a:xfrm>
          <a:prstGeom prst="rect">
            <a:avLst/>
          </a:prstGeom>
        </p:spPr>
      </p:pic>
      <p:pic>
        <p:nvPicPr>
          <p:cNvPr id="12" name="図 11">
            <a:extLst>
              <a:ext uri="{FF2B5EF4-FFF2-40B4-BE49-F238E27FC236}">
                <a16:creationId xmlns:a16="http://schemas.microsoft.com/office/drawing/2014/main" id="{7E874EB9-7C20-5524-0DBD-9CC4537D4830}"/>
              </a:ext>
            </a:extLst>
          </p:cNvPr>
          <p:cNvPicPr>
            <a:picLocks/>
          </p:cNvPicPr>
          <p:nvPr/>
        </p:nvPicPr>
        <p:blipFill>
          <a:blip r:embed="rId5"/>
          <a:stretch>
            <a:fillRect/>
          </a:stretch>
        </p:blipFill>
        <p:spPr>
          <a:xfrm>
            <a:off x="7641739" y="5319410"/>
            <a:ext cx="4047824" cy="1139924"/>
          </a:xfrm>
          <a:prstGeom prst="rect">
            <a:avLst/>
          </a:prstGeom>
        </p:spPr>
      </p:pic>
    </p:spTree>
    <p:extLst>
      <p:ext uri="{BB962C8B-B14F-4D97-AF65-F5344CB8AC3E}">
        <p14:creationId xmlns:p14="http://schemas.microsoft.com/office/powerpoint/2010/main" val="1765898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099" y="1174974"/>
            <a:ext cx="10515600" cy="1325563"/>
          </a:xfrm>
        </p:spPr>
        <p:txBody>
          <a:bodyPr/>
          <a:lstStyle/>
          <a:p>
            <a:r>
              <a:rPr kumimoji="1" lang="en-US" altLang="ja-JP" dirty="0"/>
              <a:t>Search bias α</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3976887"/>
              </a:xfrm>
            </p:spPr>
            <p:txBody>
              <a:bodyPr>
                <a:noAutofit/>
              </a:bodyPr>
              <a:lstStyle/>
              <a:p>
                <a:pPr>
                  <a:lnSpc>
                    <a:spcPct val="150000"/>
                  </a:lnSpc>
                </a:pP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𝑑</m:t>
                        </m:r>
                      </m:e>
                      <m:sub>
                        <m:r>
                          <a:rPr lang="en-US" altLang="ja-JP" sz="2400" b="0" i="1" smtClean="0">
                            <a:latin typeface="Cambria Math" panose="02040503050406030204" pitchFamily="18" charset="0"/>
                          </a:rPr>
                          <m:t>𝑡𝑥</m:t>
                        </m:r>
                      </m:sub>
                    </m:sSub>
                  </m:oMath>
                </a14:m>
                <a:r>
                  <a:rPr lang="ja-JP" altLang="en-US" sz="2400" dirty="0"/>
                  <a:t>は</a:t>
                </a:r>
                <a:r>
                  <a:rPr lang="en-US" altLang="ja-JP" sz="2400" dirty="0"/>
                  <a:t>t</a:t>
                </a:r>
                <a:r>
                  <a:rPr lang="ja-JP" altLang="en-US" sz="2400" dirty="0"/>
                  <a:t>を起点として</a:t>
                </a:r>
                <a:r>
                  <a:rPr lang="en-US" altLang="ja-JP" sz="2400" dirty="0"/>
                  <a:t>t -&gt; x</a:t>
                </a:r>
                <a:r>
                  <a:rPr lang="ja-JP" altLang="en-US" sz="2400" dirty="0"/>
                  <a:t>への移動するための最短のエッジ数</a:t>
                </a:r>
                <a:br>
                  <a:rPr lang="en-US" altLang="ja-JP" sz="2400" dirty="0"/>
                </a:br>
                <a:br>
                  <a:rPr lang="en-US" altLang="ja-JP" sz="2400" dirty="0"/>
                </a:br>
                <a:br>
                  <a:rPr lang="en-US" altLang="ja-JP" sz="2400" dirty="0"/>
                </a:br>
                <a:r>
                  <a:rPr lang="ja-JP" altLang="en-US" sz="2400" dirty="0"/>
                  <a:t>→ </a:t>
                </a:r>
                <a:r>
                  <a:rPr lang="en-US" altLang="ja-JP" sz="2400" dirty="0"/>
                  <a:t>p</a:t>
                </a:r>
                <a:r>
                  <a:rPr lang="ja-JP" altLang="en-US" sz="2400" dirty="0"/>
                  <a:t>と</a:t>
                </a:r>
                <a:r>
                  <a:rPr lang="en-US" altLang="ja-JP" sz="2400" dirty="0"/>
                  <a:t>q</a:t>
                </a:r>
                <a:r>
                  <a:rPr lang="ja-JP" altLang="en-US" sz="2400" dirty="0"/>
                  <a:t>の値の設定により相対的に探索時の</a:t>
                </a:r>
                <a:r>
                  <a:rPr lang="en-US" altLang="ja-JP" sz="2400" dirty="0"/>
                  <a:t>DFS</a:t>
                </a:r>
                <a:r>
                  <a:rPr lang="ja-JP" altLang="en-US" sz="2400" dirty="0"/>
                  <a:t>と</a:t>
                </a:r>
                <a:r>
                  <a:rPr lang="en-US" altLang="ja-JP" sz="2400" dirty="0"/>
                  <a:t>BFS</a:t>
                </a:r>
                <a:r>
                  <a:rPr lang="ja-JP" altLang="en-US" sz="2400" dirty="0"/>
                  <a:t>のバランスが決まる</a:t>
                </a:r>
                <a:endParaRPr lang="en-US" altLang="ja-JP" sz="2400" dirty="0"/>
              </a:p>
            </p:txBody>
          </p:sp>
        </mc:Choice>
        <mc:Fallback xmlns="">
          <p:sp>
            <p:nvSpPr>
              <p:cNvPr id="3" name="コンテンツ プレースホルダー 2">
                <a:extLst>
                  <a:ext uri="{FF2B5EF4-FFF2-40B4-BE49-F238E27FC236}">
                    <a16:creationId xmlns:a16="http://schemas.microsoft.com/office/drawing/2014/main" id="{EB4AF077-D05C-4E48-9204-427E62595531}"/>
                  </a:ext>
                </a:extLst>
              </p:cNvPr>
              <p:cNvSpPr>
                <a:spLocks noGrp="1" noRot="1" noChangeAspect="1" noMove="1" noResize="1" noEditPoints="1" noAdjustHandles="1" noChangeArrowheads="1" noChangeShapeType="1" noTextEdit="1"/>
              </p:cNvSpPr>
              <p:nvPr>
                <p:ph idx="1"/>
              </p:nvPr>
            </p:nvSpPr>
            <p:spPr>
              <a:xfrm>
                <a:off x="419099" y="2183281"/>
                <a:ext cx="11692689" cy="3976887"/>
              </a:xfrm>
              <a:blipFill>
                <a:blip r:embed="rId3"/>
                <a:stretch>
                  <a:fillRect l="-730"/>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28</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node2vec</a:t>
            </a:r>
          </a:p>
        </p:txBody>
      </p:sp>
      <p:pic>
        <p:nvPicPr>
          <p:cNvPr id="7" name="図 6" descr="図形&#10;&#10;中程度の精度で自動的に生成された説明">
            <a:extLst>
              <a:ext uri="{FF2B5EF4-FFF2-40B4-BE49-F238E27FC236}">
                <a16:creationId xmlns:a16="http://schemas.microsoft.com/office/drawing/2014/main" id="{A7A1C03E-32E6-4B75-B2E2-0DC5D0DB77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277" y="5110944"/>
            <a:ext cx="3847983" cy="1566866"/>
          </a:xfrm>
          <a:prstGeom prst="rect">
            <a:avLst/>
          </a:prstGeom>
        </p:spPr>
      </p:pic>
      <p:pic>
        <p:nvPicPr>
          <p:cNvPr id="10" name="図 9">
            <a:extLst>
              <a:ext uri="{FF2B5EF4-FFF2-40B4-BE49-F238E27FC236}">
                <a16:creationId xmlns:a16="http://schemas.microsoft.com/office/drawing/2014/main" id="{E8393ED3-5631-BF88-CCEF-509D484D2FBA}"/>
              </a:ext>
            </a:extLst>
          </p:cNvPr>
          <p:cNvPicPr>
            <a:picLocks noChangeAspect="1"/>
          </p:cNvPicPr>
          <p:nvPr/>
        </p:nvPicPr>
        <p:blipFill>
          <a:blip r:embed="rId5"/>
          <a:stretch>
            <a:fillRect/>
          </a:stretch>
        </p:blipFill>
        <p:spPr>
          <a:xfrm>
            <a:off x="4731404" y="5008384"/>
            <a:ext cx="2729191" cy="1761977"/>
          </a:xfrm>
          <a:prstGeom prst="rect">
            <a:avLst/>
          </a:prstGeom>
        </p:spPr>
      </p:pic>
      <p:pic>
        <p:nvPicPr>
          <p:cNvPr id="12" name="図 11">
            <a:extLst>
              <a:ext uri="{FF2B5EF4-FFF2-40B4-BE49-F238E27FC236}">
                <a16:creationId xmlns:a16="http://schemas.microsoft.com/office/drawing/2014/main" id="{7E874EB9-7C20-5524-0DBD-9CC4537D4830}"/>
              </a:ext>
            </a:extLst>
          </p:cNvPr>
          <p:cNvPicPr>
            <a:picLocks/>
          </p:cNvPicPr>
          <p:nvPr/>
        </p:nvPicPr>
        <p:blipFill>
          <a:blip r:embed="rId3"/>
          <a:stretch>
            <a:fillRect/>
          </a:stretch>
        </p:blipFill>
        <p:spPr>
          <a:xfrm>
            <a:off x="7641739" y="5319410"/>
            <a:ext cx="4047824" cy="1139924"/>
          </a:xfrm>
          <a:prstGeom prst="rect">
            <a:avLst/>
          </a:prstGeom>
        </p:spPr>
      </p:pic>
      <p:pic>
        <p:nvPicPr>
          <p:cNvPr id="9" name="図 8">
            <a:extLst>
              <a:ext uri="{FF2B5EF4-FFF2-40B4-BE49-F238E27FC236}">
                <a16:creationId xmlns:a16="http://schemas.microsoft.com/office/drawing/2014/main" id="{B0CEC36F-13EF-27DE-E54F-6B28BEAD1CB5}"/>
              </a:ext>
            </a:extLst>
          </p:cNvPr>
          <p:cNvPicPr>
            <a:picLocks/>
          </p:cNvPicPr>
          <p:nvPr/>
        </p:nvPicPr>
        <p:blipFill>
          <a:blip r:embed="rId6"/>
          <a:stretch>
            <a:fillRect/>
          </a:stretch>
        </p:blipFill>
        <p:spPr>
          <a:xfrm>
            <a:off x="702276" y="2740926"/>
            <a:ext cx="8518725" cy="1215057"/>
          </a:xfrm>
          <a:prstGeom prst="rect">
            <a:avLst/>
          </a:prstGeom>
        </p:spPr>
      </p:pic>
    </p:spTree>
    <p:extLst>
      <p:ext uri="{BB962C8B-B14F-4D97-AF65-F5344CB8AC3E}">
        <p14:creationId xmlns:p14="http://schemas.microsoft.com/office/powerpoint/2010/main" val="1254148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099" y="1174974"/>
            <a:ext cx="10515600" cy="1325563"/>
          </a:xfrm>
        </p:spPr>
        <p:txBody>
          <a:bodyPr/>
          <a:lstStyle/>
          <a:p>
            <a:r>
              <a:rPr kumimoji="1" lang="en-US" altLang="ja-JP" dirty="0"/>
              <a:t>Search bias α</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3976887"/>
              </a:xfrm>
            </p:spPr>
            <p:txBody>
              <a:bodyPr>
                <a:noAutofit/>
              </a:bodyPr>
              <a:lstStyle/>
              <a:p>
                <a:pPr>
                  <a:lnSpc>
                    <a:spcPct val="150000"/>
                  </a:lnSpc>
                </a:pP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𝑑</m:t>
                        </m:r>
                      </m:e>
                      <m:sub>
                        <m:r>
                          <a:rPr lang="en-US" altLang="ja-JP" sz="2400" b="0" i="1" smtClean="0">
                            <a:latin typeface="Cambria Math" panose="02040503050406030204" pitchFamily="18" charset="0"/>
                          </a:rPr>
                          <m:t>𝑡𝑥</m:t>
                        </m:r>
                      </m:sub>
                    </m:sSub>
                  </m:oMath>
                </a14:m>
                <a:r>
                  <a:rPr lang="ja-JP" altLang="en-US" sz="2400" dirty="0"/>
                  <a:t>は</a:t>
                </a:r>
                <a:r>
                  <a:rPr lang="en-US" altLang="ja-JP" sz="2400" dirty="0"/>
                  <a:t>t</a:t>
                </a:r>
                <a:r>
                  <a:rPr lang="ja-JP" altLang="en-US" sz="2400" dirty="0"/>
                  <a:t>を起点として</a:t>
                </a:r>
                <a:r>
                  <a:rPr lang="en-US" altLang="ja-JP" sz="2400" dirty="0"/>
                  <a:t>t -&gt; x</a:t>
                </a:r>
                <a:r>
                  <a:rPr lang="ja-JP" altLang="en-US" sz="2400" dirty="0"/>
                  <a:t>への移動するための最短のエッジ数</a:t>
                </a:r>
                <a:br>
                  <a:rPr lang="en-US" altLang="ja-JP" sz="2400" dirty="0"/>
                </a:br>
                <a:br>
                  <a:rPr lang="en-US" altLang="ja-JP" sz="2400" dirty="0"/>
                </a:br>
                <a:br>
                  <a:rPr lang="en-US" altLang="ja-JP" sz="2400" dirty="0"/>
                </a:br>
                <a:r>
                  <a:rPr lang="ja-JP" altLang="en-US" sz="2400" dirty="0"/>
                  <a:t>→ </a:t>
                </a:r>
                <a:r>
                  <a:rPr lang="en-US" altLang="ja-JP" sz="2400" dirty="0"/>
                  <a:t>p</a:t>
                </a:r>
                <a:r>
                  <a:rPr lang="ja-JP" altLang="en-US" sz="2400" dirty="0"/>
                  <a:t>と</a:t>
                </a:r>
                <a:r>
                  <a:rPr lang="en-US" altLang="ja-JP" sz="2400" dirty="0"/>
                  <a:t>q</a:t>
                </a:r>
                <a:r>
                  <a:rPr lang="ja-JP" altLang="en-US" sz="2400" dirty="0"/>
                  <a:t>の値の設定により相対的に探索時の</a:t>
                </a:r>
                <a:r>
                  <a:rPr lang="en-US" altLang="ja-JP" sz="2400" dirty="0"/>
                  <a:t>DFS</a:t>
                </a:r>
                <a:r>
                  <a:rPr lang="ja-JP" altLang="en-US" sz="2400" dirty="0"/>
                  <a:t>と</a:t>
                </a:r>
                <a:r>
                  <a:rPr lang="en-US" altLang="ja-JP" sz="2400" dirty="0"/>
                  <a:t>BFS</a:t>
                </a:r>
                <a:r>
                  <a:rPr lang="ja-JP" altLang="en-US" sz="2400" dirty="0"/>
                  <a:t>のバランスが決まる</a:t>
                </a:r>
                <a:endParaRPr lang="en-US" altLang="ja-JP" sz="2400" dirty="0"/>
              </a:p>
            </p:txBody>
          </p:sp>
        </mc:Choice>
        <mc:Fallback xmlns="">
          <p:sp>
            <p:nvSpPr>
              <p:cNvPr id="3" name="コンテンツ プレースホルダー 2">
                <a:extLst>
                  <a:ext uri="{FF2B5EF4-FFF2-40B4-BE49-F238E27FC236}">
                    <a16:creationId xmlns:a16="http://schemas.microsoft.com/office/drawing/2014/main" id="{EB4AF077-D05C-4E48-9204-427E62595531}"/>
                  </a:ext>
                </a:extLst>
              </p:cNvPr>
              <p:cNvSpPr>
                <a:spLocks noGrp="1" noRot="1" noChangeAspect="1" noMove="1" noResize="1" noEditPoints="1" noAdjustHandles="1" noChangeArrowheads="1" noChangeShapeType="1" noTextEdit="1"/>
              </p:cNvSpPr>
              <p:nvPr>
                <p:ph idx="1"/>
              </p:nvPr>
            </p:nvSpPr>
            <p:spPr>
              <a:xfrm>
                <a:off x="419099" y="2183281"/>
                <a:ext cx="11692689" cy="3976887"/>
              </a:xfrm>
              <a:blipFill>
                <a:blip r:embed="rId3"/>
                <a:stretch>
                  <a:fillRect l="-730"/>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29</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node2vec</a:t>
            </a:r>
          </a:p>
        </p:txBody>
      </p:sp>
      <p:pic>
        <p:nvPicPr>
          <p:cNvPr id="7" name="図 6" descr="図形&#10;&#10;中程度の精度で自動的に生成された説明">
            <a:extLst>
              <a:ext uri="{FF2B5EF4-FFF2-40B4-BE49-F238E27FC236}">
                <a16:creationId xmlns:a16="http://schemas.microsoft.com/office/drawing/2014/main" id="{A7A1C03E-32E6-4B75-B2E2-0DC5D0DB77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277" y="5110944"/>
            <a:ext cx="3847983" cy="1566866"/>
          </a:xfrm>
          <a:prstGeom prst="rect">
            <a:avLst/>
          </a:prstGeom>
        </p:spPr>
      </p:pic>
      <p:pic>
        <p:nvPicPr>
          <p:cNvPr id="10" name="図 9">
            <a:extLst>
              <a:ext uri="{FF2B5EF4-FFF2-40B4-BE49-F238E27FC236}">
                <a16:creationId xmlns:a16="http://schemas.microsoft.com/office/drawing/2014/main" id="{E8393ED3-5631-BF88-CCEF-509D484D2FBA}"/>
              </a:ext>
            </a:extLst>
          </p:cNvPr>
          <p:cNvPicPr>
            <a:picLocks noChangeAspect="1"/>
          </p:cNvPicPr>
          <p:nvPr/>
        </p:nvPicPr>
        <p:blipFill>
          <a:blip r:embed="rId5"/>
          <a:stretch>
            <a:fillRect/>
          </a:stretch>
        </p:blipFill>
        <p:spPr>
          <a:xfrm>
            <a:off x="4731404" y="5008384"/>
            <a:ext cx="2729191" cy="1761977"/>
          </a:xfrm>
          <a:prstGeom prst="rect">
            <a:avLst/>
          </a:prstGeom>
        </p:spPr>
      </p:pic>
      <p:pic>
        <p:nvPicPr>
          <p:cNvPr id="12" name="図 11">
            <a:extLst>
              <a:ext uri="{FF2B5EF4-FFF2-40B4-BE49-F238E27FC236}">
                <a16:creationId xmlns:a16="http://schemas.microsoft.com/office/drawing/2014/main" id="{7E874EB9-7C20-5524-0DBD-9CC4537D4830}"/>
              </a:ext>
            </a:extLst>
          </p:cNvPr>
          <p:cNvPicPr>
            <a:picLocks/>
          </p:cNvPicPr>
          <p:nvPr/>
        </p:nvPicPr>
        <p:blipFill>
          <a:blip r:embed="rId3"/>
          <a:stretch>
            <a:fillRect/>
          </a:stretch>
        </p:blipFill>
        <p:spPr>
          <a:xfrm>
            <a:off x="7641739" y="5319410"/>
            <a:ext cx="4047824" cy="1139924"/>
          </a:xfrm>
          <a:prstGeom prst="rect">
            <a:avLst/>
          </a:prstGeom>
        </p:spPr>
      </p:pic>
      <p:pic>
        <p:nvPicPr>
          <p:cNvPr id="9" name="図 8">
            <a:extLst>
              <a:ext uri="{FF2B5EF4-FFF2-40B4-BE49-F238E27FC236}">
                <a16:creationId xmlns:a16="http://schemas.microsoft.com/office/drawing/2014/main" id="{B0CEC36F-13EF-27DE-E54F-6B28BEAD1CB5}"/>
              </a:ext>
            </a:extLst>
          </p:cNvPr>
          <p:cNvPicPr>
            <a:picLocks/>
          </p:cNvPicPr>
          <p:nvPr/>
        </p:nvPicPr>
        <p:blipFill>
          <a:blip r:embed="rId6"/>
          <a:stretch>
            <a:fillRect/>
          </a:stretch>
        </p:blipFill>
        <p:spPr>
          <a:xfrm>
            <a:off x="702276" y="2740926"/>
            <a:ext cx="8518725" cy="1215057"/>
          </a:xfrm>
          <a:prstGeom prst="rect">
            <a:avLst/>
          </a:prstGeom>
        </p:spPr>
      </p:pic>
    </p:spTree>
    <p:extLst>
      <p:ext uri="{BB962C8B-B14F-4D97-AF65-F5344CB8AC3E}">
        <p14:creationId xmlns:p14="http://schemas.microsoft.com/office/powerpoint/2010/main" val="3722023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100" y="1181551"/>
            <a:ext cx="10515600" cy="1325563"/>
          </a:xfrm>
        </p:spPr>
        <p:txBody>
          <a:bodyPr/>
          <a:lstStyle/>
          <a:p>
            <a:r>
              <a:rPr lang="ja-JP" altLang="en-US" dirty="0"/>
              <a:t>単語分散表現</a:t>
            </a:r>
            <a:endParaRPr kumimoji="1" lang="ja-JP" altLang="en-US" dirty="0"/>
          </a:p>
        </p:txBody>
      </p:sp>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1838647"/>
          </a:xfrm>
        </p:spPr>
        <p:txBody>
          <a:bodyPr>
            <a:noAutofit/>
          </a:bodyPr>
          <a:lstStyle/>
          <a:p>
            <a:pPr>
              <a:lnSpc>
                <a:spcPct val="150000"/>
              </a:lnSpc>
            </a:pPr>
            <a:r>
              <a:rPr lang="ja-JP" altLang="en-US" dirty="0"/>
              <a:t>計算効率の向上：扱う次元が小さくなる</a:t>
            </a:r>
            <a:endParaRPr lang="en-US" altLang="ja-JP" dirty="0"/>
          </a:p>
          <a:p>
            <a:pPr>
              <a:lnSpc>
                <a:spcPct val="150000"/>
              </a:lnSpc>
            </a:pPr>
            <a:r>
              <a:rPr lang="ja-JP" altLang="en-US" dirty="0"/>
              <a:t>精度向上：単語の関係（類似性）を表現．例）意味（ミクロ），用法（マクロ）</a:t>
            </a:r>
            <a:endParaRPr lang="en-US" altLang="ja-JP" dirty="0"/>
          </a:p>
        </p:txBody>
      </p:sp>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3</a:t>
            </a:fld>
            <a:endParaRPr kumimoji="1" lang="ja-JP" altLang="en-US"/>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word2vec</a:t>
            </a:r>
          </a:p>
        </p:txBody>
      </p:sp>
      <p:pic>
        <p:nvPicPr>
          <p:cNvPr id="7" name="Picture 6" descr="Introduction to word embedding | Kaggle">
            <a:extLst>
              <a:ext uri="{FF2B5EF4-FFF2-40B4-BE49-F238E27FC236}">
                <a16:creationId xmlns:a16="http://schemas.microsoft.com/office/drawing/2014/main" id="{3D25C690-18CE-A131-0DCA-1299E34AA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001" y="3897727"/>
            <a:ext cx="5421997" cy="2458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30</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node2vec</a:t>
            </a:r>
          </a:p>
        </p:txBody>
      </p:sp>
      <p:pic>
        <p:nvPicPr>
          <p:cNvPr id="15" name="図 14">
            <a:extLst>
              <a:ext uri="{FF2B5EF4-FFF2-40B4-BE49-F238E27FC236}">
                <a16:creationId xmlns:a16="http://schemas.microsoft.com/office/drawing/2014/main" id="{CCA0EB9B-983A-A60A-1D32-879DD8C20134}"/>
              </a:ext>
            </a:extLst>
          </p:cNvPr>
          <p:cNvPicPr>
            <a:picLocks noChangeAspect="1"/>
          </p:cNvPicPr>
          <p:nvPr/>
        </p:nvPicPr>
        <p:blipFill>
          <a:blip r:embed="rId3"/>
          <a:stretch>
            <a:fillRect/>
          </a:stretch>
        </p:blipFill>
        <p:spPr>
          <a:xfrm>
            <a:off x="-2" y="885524"/>
            <a:ext cx="6199147" cy="5972476"/>
          </a:xfrm>
          <a:prstGeom prst="rect">
            <a:avLst/>
          </a:prstGeom>
        </p:spPr>
      </p:pic>
      <p:sp>
        <p:nvSpPr>
          <p:cNvPr id="16" name="正方形/長方形 15">
            <a:extLst>
              <a:ext uri="{FF2B5EF4-FFF2-40B4-BE49-F238E27FC236}">
                <a16:creationId xmlns:a16="http://schemas.microsoft.com/office/drawing/2014/main" id="{9451467F-66D1-BA3D-84A5-127E16C297A4}"/>
              </a:ext>
            </a:extLst>
          </p:cNvPr>
          <p:cNvSpPr/>
          <p:nvPr/>
        </p:nvSpPr>
        <p:spPr>
          <a:xfrm>
            <a:off x="366235" y="1876926"/>
            <a:ext cx="3772628" cy="26950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DC6FAF5F-E68C-04F8-F35F-DD9F8C9D8718}"/>
              </a:ext>
            </a:extLst>
          </p:cNvPr>
          <p:cNvCxnSpPr>
            <a:cxnSpLocks/>
            <a:stCxn id="27" idx="1"/>
            <a:endCxn id="16" idx="3"/>
          </p:cNvCxnSpPr>
          <p:nvPr/>
        </p:nvCxnSpPr>
        <p:spPr>
          <a:xfrm flipH="1" flipV="1">
            <a:off x="4138863" y="2011680"/>
            <a:ext cx="2220748" cy="56114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0A8AF93A-9D04-D268-6442-0154C808F976}"/>
              </a:ext>
            </a:extLst>
          </p:cNvPr>
          <p:cNvSpPr txBox="1"/>
          <p:nvPr/>
        </p:nvSpPr>
        <p:spPr>
          <a:xfrm>
            <a:off x="6359611" y="1280160"/>
            <a:ext cx="4654617" cy="2585323"/>
          </a:xfrm>
          <a:prstGeom prst="rect">
            <a:avLst/>
          </a:prstGeom>
          <a:noFill/>
        </p:spPr>
        <p:txBody>
          <a:bodyPr wrap="square" rtlCol="0">
            <a:spAutoFit/>
          </a:bodyPr>
          <a:lstStyle/>
          <a:p>
            <a:r>
              <a:rPr kumimoji="1" lang="ja-JP" altLang="en-US" dirty="0"/>
              <a:t>エッジの重み</a:t>
            </a:r>
            <a:r>
              <a:rPr kumimoji="1" lang="en-US" altLang="ja-JP" dirty="0"/>
              <a:t>W</a:t>
            </a:r>
            <a:r>
              <a:rPr kumimoji="1" lang="ja-JP" altLang="en-US" dirty="0"/>
              <a:t>とパラメータ</a:t>
            </a:r>
            <a:r>
              <a:rPr kumimoji="1" lang="en-US" altLang="ja-JP" dirty="0"/>
              <a:t>p</a:t>
            </a:r>
            <a:r>
              <a:rPr kumimoji="1" lang="ja-JP" altLang="en-US" dirty="0"/>
              <a:t>，</a:t>
            </a:r>
            <a:r>
              <a:rPr kumimoji="1" lang="en-US" altLang="ja-JP" dirty="0"/>
              <a:t>q</a:t>
            </a:r>
            <a:r>
              <a:rPr kumimoji="1" lang="ja-JP" altLang="en-US" dirty="0"/>
              <a:t>から</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r>
              <a:rPr kumimoji="1" lang="ja-JP" altLang="en-US" dirty="0"/>
              <a:t>をすべてのノードについて求める</a:t>
            </a:r>
          </a:p>
        </p:txBody>
      </p:sp>
      <p:pic>
        <p:nvPicPr>
          <p:cNvPr id="27" name="図 26">
            <a:extLst>
              <a:ext uri="{FF2B5EF4-FFF2-40B4-BE49-F238E27FC236}">
                <a16:creationId xmlns:a16="http://schemas.microsoft.com/office/drawing/2014/main" id="{80579373-9A6F-4400-B433-3DD6DEAD4C43}"/>
              </a:ext>
            </a:extLst>
          </p:cNvPr>
          <p:cNvPicPr>
            <a:picLocks noChangeAspect="1"/>
          </p:cNvPicPr>
          <p:nvPr/>
        </p:nvPicPr>
        <p:blipFill>
          <a:blip r:embed="rId4"/>
          <a:stretch>
            <a:fillRect/>
          </a:stretch>
        </p:blipFill>
        <p:spPr>
          <a:xfrm>
            <a:off x="6359611" y="1639241"/>
            <a:ext cx="4115374" cy="1867161"/>
          </a:xfrm>
          <a:prstGeom prst="rect">
            <a:avLst/>
          </a:prstGeom>
        </p:spPr>
      </p:pic>
      <p:sp>
        <p:nvSpPr>
          <p:cNvPr id="30" name="正方形/長方形 29">
            <a:extLst>
              <a:ext uri="{FF2B5EF4-FFF2-40B4-BE49-F238E27FC236}">
                <a16:creationId xmlns:a16="http://schemas.microsoft.com/office/drawing/2014/main" id="{872A2C87-5229-8F68-49B9-A18FB4A7BA50}"/>
              </a:ext>
            </a:extLst>
          </p:cNvPr>
          <p:cNvSpPr/>
          <p:nvPr/>
        </p:nvSpPr>
        <p:spPr>
          <a:xfrm>
            <a:off x="366235" y="3698978"/>
            <a:ext cx="4099887" cy="30125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A2EF7B86-FFCD-9D39-F4FC-454323AE4F32}"/>
              </a:ext>
            </a:extLst>
          </p:cNvPr>
          <p:cNvCxnSpPr>
            <a:cxnSpLocks/>
            <a:stCxn id="35" idx="1"/>
            <a:endCxn id="30" idx="3"/>
          </p:cNvCxnSpPr>
          <p:nvPr/>
        </p:nvCxnSpPr>
        <p:spPr>
          <a:xfrm flipH="1" flipV="1">
            <a:off x="4466122" y="3849608"/>
            <a:ext cx="1893489" cy="85957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504F398-FB8E-D3F3-43F8-4AD2D3CDC04C}"/>
              </a:ext>
            </a:extLst>
          </p:cNvPr>
          <p:cNvSpPr txBox="1"/>
          <p:nvPr/>
        </p:nvSpPr>
        <p:spPr>
          <a:xfrm>
            <a:off x="6359611" y="4386021"/>
            <a:ext cx="5729720" cy="646331"/>
          </a:xfrm>
          <a:prstGeom prst="rect">
            <a:avLst/>
          </a:prstGeom>
          <a:noFill/>
        </p:spPr>
        <p:txBody>
          <a:bodyPr wrap="square" rtlCol="0">
            <a:spAutoFit/>
          </a:bodyPr>
          <a:lstStyle/>
          <a:p>
            <a:r>
              <a:rPr kumimoji="1" lang="ja-JP" altLang="en-US" dirty="0"/>
              <a:t>オプティマイザーに確率的勾配降下法を用いて，</a:t>
            </a:r>
            <a:endParaRPr kumimoji="1" lang="en-US" altLang="ja-JP" dirty="0"/>
          </a:p>
          <a:p>
            <a:r>
              <a:rPr kumimoji="1" lang="en-US" altLang="ja-JP" dirty="0"/>
              <a:t>Skip-gram</a:t>
            </a:r>
            <a:r>
              <a:rPr kumimoji="1" lang="ja-JP" altLang="en-US" dirty="0"/>
              <a:t>（</a:t>
            </a:r>
            <a:r>
              <a:rPr kumimoji="1" lang="en-US" altLang="ja-JP" dirty="0"/>
              <a:t>window size=k</a:t>
            </a:r>
            <a:r>
              <a:rPr kumimoji="1" lang="ja-JP" altLang="en-US" dirty="0"/>
              <a:t>，潜在表現の次元数</a:t>
            </a:r>
            <a:r>
              <a:rPr kumimoji="1" lang="en-US" altLang="ja-JP" dirty="0"/>
              <a:t>=d</a:t>
            </a:r>
            <a:r>
              <a:rPr kumimoji="1" lang="ja-JP" altLang="en-US" dirty="0"/>
              <a:t>）を学習</a:t>
            </a:r>
            <a:endParaRPr kumimoji="1" lang="en-US" altLang="ja-JP" dirty="0"/>
          </a:p>
        </p:txBody>
      </p:sp>
    </p:spTree>
    <p:extLst>
      <p:ext uri="{BB962C8B-B14F-4D97-AF65-F5344CB8AC3E}">
        <p14:creationId xmlns:p14="http://schemas.microsoft.com/office/powerpoint/2010/main" val="661791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099" y="1174974"/>
            <a:ext cx="10515600" cy="1325563"/>
          </a:xfrm>
        </p:spPr>
        <p:txBody>
          <a:bodyPr/>
          <a:lstStyle/>
          <a:p>
            <a:r>
              <a:rPr kumimoji="1" lang="ja-JP" altLang="en-US" dirty="0"/>
              <a:t>エッジ特徴量の獲得</a:t>
            </a:r>
          </a:p>
        </p:txBody>
      </p:sp>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3976887"/>
          </a:xfrm>
        </p:spPr>
        <p:txBody>
          <a:bodyPr>
            <a:noAutofit/>
          </a:bodyPr>
          <a:lstStyle/>
          <a:p>
            <a:pPr>
              <a:lnSpc>
                <a:spcPct val="150000"/>
              </a:lnSpc>
            </a:pPr>
            <a:r>
              <a:rPr lang="ja-JP" altLang="en-US" sz="2400" dirty="0"/>
              <a:t>ノードの特徴ベクトルからエッジの特徴ベクトルを獲得</a:t>
            </a:r>
            <a:endParaRPr lang="en-US" altLang="ja-JP" sz="2400" dirty="0"/>
          </a:p>
          <a:p>
            <a:pPr>
              <a:lnSpc>
                <a:spcPct val="150000"/>
              </a:lnSpc>
            </a:pPr>
            <a:r>
              <a:rPr lang="en-US" altLang="ja-JP" sz="2400" dirty="0"/>
              <a:t>2</a:t>
            </a:r>
            <a:r>
              <a:rPr lang="ja-JP" altLang="en-US" sz="2400" dirty="0"/>
              <a:t>項演算子を用いて，ノードの特徴を集約することでエッジの特徴を獲得</a:t>
            </a:r>
            <a:endParaRPr lang="en-US" altLang="ja-JP" sz="2400" dirty="0"/>
          </a:p>
          <a:p>
            <a:pPr>
              <a:lnSpc>
                <a:spcPct val="150000"/>
              </a:lnSpc>
            </a:pPr>
            <a:r>
              <a:rPr lang="ja-JP" altLang="en-US" sz="2400" dirty="0"/>
              <a:t>周りのノードやエッジの特徴を「集約，更新して，読み出す（束ねる）」というフレームワークは</a:t>
            </a:r>
            <a:r>
              <a:rPr lang="en-US" altLang="ja-JP" sz="2400" dirty="0"/>
              <a:t>GCN</a:t>
            </a:r>
            <a:r>
              <a:rPr lang="ja-JP" altLang="en-US" sz="2400" dirty="0"/>
              <a:t>（グラフ畳み込み）でよく行われる</a:t>
            </a:r>
            <a:endParaRPr lang="en-US" altLang="ja-JP" sz="2400" dirty="0"/>
          </a:p>
        </p:txBody>
      </p:sp>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31</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node2vec</a:t>
            </a:r>
          </a:p>
        </p:txBody>
      </p:sp>
      <p:pic>
        <p:nvPicPr>
          <p:cNvPr id="8" name="図 7">
            <a:extLst>
              <a:ext uri="{FF2B5EF4-FFF2-40B4-BE49-F238E27FC236}">
                <a16:creationId xmlns:a16="http://schemas.microsoft.com/office/drawing/2014/main" id="{CDBE1672-7EE0-A6A1-2B23-BEE4E340D667}"/>
              </a:ext>
            </a:extLst>
          </p:cNvPr>
          <p:cNvPicPr>
            <a:picLocks noChangeAspect="1"/>
          </p:cNvPicPr>
          <p:nvPr/>
        </p:nvPicPr>
        <p:blipFill rotWithShape="1">
          <a:blip r:embed="rId3"/>
          <a:srcRect t="14604"/>
          <a:stretch/>
        </p:blipFill>
        <p:spPr>
          <a:xfrm>
            <a:off x="3369553" y="4859131"/>
            <a:ext cx="5980115" cy="1998869"/>
          </a:xfrm>
          <a:prstGeom prst="rect">
            <a:avLst/>
          </a:prstGeom>
        </p:spPr>
      </p:pic>
    </p:spTree>
    <p:extLst>
      <p:ext uri="{BB962C8B-B14F-4D97-AF65-F5344CB8AC3E}">
        <p14:creationId xmlns:p14="http://schemas.microsoft.com/office/powerpoint/2010/main" val="2950469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100" y="1181551"/>
            <a:ext cx="10515600" cy="1325563"/>
          </a:xfrm>
        </p:spPr>
        <p:txBody>
          <a:bodyPr/>
          <a:lstStyle/>
          <a:p>
            <a:r>
              <a:rPr kumimoji="1" lang="en-US" altLang="ja-JP" dirty="0"/>
              <a:t>word2vec</a:t>
            </a:r>
            <a:endParaRPr kumimoji="1" lang="ja-JP" altLang="en-US" dirty="0"/>
          </a:p>
        </p:txBody>
      </p:sp>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1838647"/>
          </a:xfrm>
        </p:spPr>
        <p:txBody>
          <a:bodyPr>
            <a:noAutofit/>
          </a:bodyPr>
          <a:lstStyle/>
          <a:p>
            <a:pPr>
              <a:lnSpc>
                <a:spcPct val="150000"/>
              </a:lnSpc>
            </a:pPr>
            <a:r>
              <a:rPr lang="ja-JP" altLang="en-US" dirty="0"/>
              <a:t>分類問題を学習することを通して，単語分散表現を獲得する</a:t>
            </a:r>
            <a:endParaRPr lang="en-US" altLang="ja-JP" dirty="0"/>
          </a:p>
          <a:p>
            <a:pPr>
              <a:lnSpc>
                <a:spcPct val="150000"/>
              </a:lnSpc>
            </a:pPr>
            <a:r>
              <a:rPr lang="ja-JP" altLang="en-US" dirty="0"/>
              <a:t>複数のモデルの総称（</a:t>
            </a:r>
            <a:r>
              <a:rPr lang="en-US" altLang="ja-JP" dirty="0"/>
              <a:t>6</a:t>
            </a:r>
            <a:r>
              <a:rPr lang="ja-JP" altLang="en-US" dirty="0"/>
              <a:t>通り）：</a:t>
            </a:r>
            <a:br>
              <a:rPr lang="en-US" altLang="ja-JP" dirty="0"/>
            </a:br>
            <a:r>
              <a:rPr lang="ja-JP" altLang="en-US" dirty="0"/>
              <a:t>モデル）</a:t>
            </a:r>
            <a:r>
              <a:rPr lang="en-US" altLang="ja-JP" dirty="0"/>
              <a:t>CBOW</a:t>
            </a:r>
            <a:r>
              <a:rPr lang="ja-JP" altLang="en-US" dirty="0"/>
              <a:t>，</a:t>
            </a:r>
            <a:r>
              <a:rPr lang="en-US" altLang="ja-JP" dirty="0"/>
              <a:t>Skip-gram</a:t>
            </a:r>
            <a:br>
              <a:rPr lang="en-US" altLang="ja-JP" dirty="0"/>
            </a:br>
            <a:r>
              <a:rPr lang="ja-JP" altLang="en-US" dirty="0"/>
              <a:t>学習高速化）なし，階層的ソフトマックス，</a:t>
            </a:r>
            <a:r>
              <a:rPr lang="en-US" altLang="ja-JP" dirty="0"/>
              <a:t>Negative Sampling</a:t>
            </a:r>
          </a:p>
        </p:txBody>
      </p:sp>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4</a:t>
            </a:fld>
            <a:endParaRPr kumimoji="1" lang="ja-JP" altLang="en-US"/>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word2vec</a:t>
            </a:r>
          </a:p>
        </p:txBody>
      </p:sp>
    </p:spTree>
    <p:extLst>
      <p:ext uri="{BB962C8B-B14F-4D97-AF65-F5344CB8AC3E}">
        <p14:creationId xmlns:p14="http://schemas.microsoft.com/office/powerpoint/2010/main" val="606051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100" y="1181551"/>
            <a:ext cx="10515600" cy="1325563"/>
          </a:xfrm>
        </p:spPr>
        <p:txBody>
          <a:bodyPr/>
          <a:lstStyle/>
          <a:p>
            <a:r>
              <a:rPr kumimoji="1" lang="en-US" altLang="ja-JP" dirty="0"/>
              <a:t>Skip-gram</a:t>
            </a:r>
            <a:endParaRPr kumimoji="1" lang="ja-JP" altLang="en-US" dirty="0"/>
          </a:p>
        </p:txBody>
      </p:sp>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1838647"/>
          </a:xfrm>
        </p:spPr>
        <p:txBody>
          <a:bodyPr>
            <a:noAutofit/>
          </a:bodyPr>
          <a:lstStyle/>
          <a:p>
            <a:pPr>
              <a:lnSpc>
                <a:spcPct val="150000"/>
              </a:lnSpc>
            </a:pPr>
            <a:r>
              <a:rPr lang="ja-JP" altLang="en-US" dirty="0"/>
              <a:t>周辺の単語予測を学習</a:t>
            </a:r>
            <a:endParaRPr lang="en-US" altLang="ja-JP" dirty="0"/>
          </a:p>
          <a:p>
            <a:pPr>
              <a:lnSpc>
                <a:spcPct val="150000"/>
              </a:lnSpc>
            </a:pPr>
            <a:r>
              <a:rPr lang="ja-JP" altLang="en-US" dirty="0"/>
              <a:t>注目単語から前後</a:t>
            </a:r>
            <a:r>
              <a:rPr lang="en-US" altLang="ja-JP" dirty="0"/>
              <a:t>C</a:t>
            </a:r>
            <a:r>
              <a:rPr lang="ja-JP" altLang="en-US" dirty="0"/>
              <a:t>個の単語を予測する</a:t>
            </a:r>
            <a:endParaRPr lang="en-US" altLang="ja-JP" dirty="0"/>
          </a:p>
          <a:p>
            <a:pPr>
              <a:lnSpc>
                <a:spcPct val="150000"/>
              </a:lnSpc>
            </a:pPr>
            <a:r>
              <a:rPr lang="ja-JP" altLang="en-US" dirty="0"/>
              <a:t>①次元圧縮をして，②予測を行う</a:t>
            </a:r>
            <a:r>
              <a:rPr lang="en-US" altLang="ja-JP" dirty="0"/>
              <a:t>2</a:t>
            </a:r>
            <a:r>
              <a:rPr lang="ja-JP" altLang="en-US" dirty="0"/>
              <a:t>層</a:t>
            </a:r>
            <a:r>
              <a:rPr lang="en-US" altLang="ja-JP" dirty="0"/>
              <a:t>NN</a:t>
            </a:r>
          </a:p>
        </p:txBody>
      </p:sp>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5</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word2vec</a:t>
            </a:r>
          </a:p>
        </p:txBody>
      </p:sp>
      <p:pic>
        <p:nvPicPr>
          <p:cNvPr id="8" name="図 7">
            <a:extLst>
              <a:ext uri="{FF2B5EF4-FFF2-40B4-BE49-F238E27FC236}">
                <a16:creationId xmlns:a16="http://schemas.microsoft.com/office/drawing/2014/main" id="{5BE610AF-F2AB-F069-AEE2-6A9D7F281A59}"/>
              </a:ext>
            </a:extLst>
          </p:cNvPr>
          <p:cNvPicPr>
            <a:picLocks/>
          </p:cNvPicPr>
          <p:nvPr/>
        </p:nvPicPr>
        <p:blipFill>
          <a:blip r:embed="rId3"/>
          <a:stretch>
            <a:fillRect/>
          </a:stretch>
        </p:blipFill>
        <p:spPr>
          <a:xfrm>
            <a:off x="7641060" y="943953"/>
            <a:ext cx="3977038" cy="4970094"/>
          </a:xfrm>
          <a:prstGeom prst="rect">
            <a:avLst/>
          </a:prstGeom>
        </p:spPr>
      </p:pic>
      <p:sp>
        <p:nvSpPr>
          <p:cNvPr id="10" name="左大かっこ 9">
            <a:extLst>
              <a:ext uri="{FF2B5EF4-FFF2-40B4-BE49-F238E27FC236}">
                <a16:creationId xmlns:a16="http://schemas.microsoft.com/office/drawing/2014/main" id="{6CB2AEFA-28B6-2F66-2EBE-4F0CF4791F4D}"/>
              </a:ext>
            </a:extLst>
          </p:cNvPr>
          <p:cNvSpPr/>
          <p:nvPr/>
        </p:nvSpPr>
        <p:spPr>
          <a:xfrm rot="16200000">
            <a:off x="8818206" y="4867519"/>
            <a:ext cx="159302" cy="251359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6EB8A8E-AA12-8051-4C61-E1056A80C47A}"/>
              </a:ext>
            </a:extLst>
          </p:cNvPr>
          <p:cNvSpPr txBox="1"/>
          <p:nvPr/>
        </p:nvSpPr>
        <p:spPr>
          <a:xfrm>
            <a:off x="8610600" y="6277616"/>
            <a:ext cx="500514" cy="369332"/>
          </a:xfrm>
          <a:prstGeom prst="rect">
            <a:avLst/>
          </a:prstGeom>
          <a:noFill/>
        </p:spPr>
        <p:txBody>
          <a:bodyPr wrap="square" rtlCol="0">
            <a:spAutoFit/>
          </a:bodyPr>
          <a:lstStyle/>
          <a:p>
            <a:r>
              <a:rPr kumimoji="1" lang="ja-JP" altLang="en-US" dirty="0"/>
              <a:t>①</a:t>
            </a:r>
          </a:p>
        </p:txBody>
      </p:sp>
      <p:sp>
        <p:nvSpPr>
          <p:cNvPr id="12" name="左大かっこ 11">
            <a:extLst>
              <a:ext uri="{FF2B5EF4-FFF2-40B4-BE49-F238E27FC236}">
                <a16:creationId xmlns:a16="http://schemas.microsoft.com/office/drawing/2014/main" id="{0C94AB0A-F4EE-23A3-78F4-130C4BFFF459}"/>
              </a:ext>
            </a:extLst>
          </p:cNvPr>
          <p:cNvSpPr/>
          <p:nvPr/>
        </p:nvSpPr>
        <p:spPr>
          <a:xfrm rot="16200000">
            <a:off x="10716190" y="5562892"/>
            <a:ext cx="159302" cy="111592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96F869C0-6C09-708E-540E-3B603D856F38}"/>
              </a:ext>
            </a:extLst>
          </p:cNvPr>
          <p:cNvSpPr txBox="1"/>
          <p:nvPr/>
        </p:nvSpPr>
        <p:spPr>
          <a:xfrm>
            <a:off x="10612961" y="6261724"/>
            <a:ext cx="500514" cy="369332"/>
          </a:xfrm>
          <a:prstGeom prst="rect">
            <a:avLst/>
          </a:prstGeom>
          <a:noFill/>
        </p:spPr>
        <p:txBody>
          <a:bodyPr wrap="square" rtlCol="0">
            <a:spAutoFit/>
          </a:bodyPr>
          <a:lstStyle/>
          <a:p>
            <a:r>
              <a:rPr lang="ja-JP" altLang="en-US" dirty="0"/>
              <a:t>②</a:t>
            </a:r>
            <a:endParaRPr kumimoji="1" lang="ja-JP" altLang="en-US" dirty="0"/>
          </a:p>
        </p:txBody>
      </p:sp>
      <p:pic>
        <p:nvPicPr>
          <p:cNvPr id="15" name="図 14">
            <a:extLst>
              <a:ext uri="{FF2B5EF4-FFF2-40B4-BE49-F238E27FC236}">
                <a16:creationId xmlns:a16="http://schemas.microsoft.com/office/drawing/2014/main" id="{DDCB8836-19BA-57EE-32A0-21B4E0AACBD4}"/>
              </a:ext>
            </a:extLst>
          </p:cNvPr>
          <p:cNvPicPr>
            <a:picLocks/>
          </p:cNvPicPr>
          <p:nvPr/>
        </p:nvPicPr>
        <p:blipFill>
          <a:blip r:embed="rId4"/>
          <a:stretch>
            <a:fillRect/>
          </a:stretch>
        </p:blipFill>
        <p:spPr>
          <a:xfrm>
            <a:off x="931443" y="4726056"/>
            <a:ext cx="5334000" cy="1905000"/>
          </a:xfrm>
          <a:prstGeom prst="rect">
            <a:avLst/>
          </a:prstGeom>
        </p:spPr>
      </p:pic>
    </p:spTree>
    <p:extLst>
      <p:ext uri="{BB962C8B-B14F-4D97-AF65-F5344CB8AC3E}">
        <p14:creationId xmlns:p14="http://schemas.microsoft.com/office/powerpoint/2010/main" val="3790280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100" y="1181551"/>
            <a:ext cx="10515600" cy="1325563"/>
          </a:xfrm>
        </p:spPr>
        <p:txBody>
          <a:bodyPr/>
          <a:lstStyle/>
          <a:p>
            <a:r>
              <a:rPr kumimoji="1" lang="en-US" altLang="ja-JP" dirty="0"/>
              <a:t>Skip-gram</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1838647"/>
              </a:xfrm>
            </p:spPr>
            <p:txBody>
              <a:bodyPr>
                <a:noAutofit/>
              </a:bodyPr>
              <a:lstStyle/>
              <a:p>
                <a:pPr>
                  <a:lnSpc>
                    <a:spcPct val="150000"/>
                  </a:lnSpc>
                </a:pP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𝑊</m:t>
                        </m:r>
                      </m:e>
                      <m:sub>
                        <m:r>
                          <a:rPr lang="en-US" altLang="ja-JP" b="0" i="1" smtClean="0">
                            <a:latin typeface="Cambria Math" panose="02040503050406030204" pitchFamily="18" charset="0"/>
                          </a:rPr>
                          <m:t>𝐼</m:t>
                        </m:r>
                      </m:sub>
                    </m:sSub>
                  </m:oMath>
                </a14:m>
                <a:r>
                  <a:rPr lang="ja-JP" altLang="en-US" dirty="0"/>
                  <a:t> → 各列が各単語の単語分散表現に</a:t>
                </a:r>
                <a:br>
                  <a:rPr lang="en-US" altLang="ja-JP" dirty="0"/>
                </a:br>
                <a:r>
                  <a:rPr lang="en-US" altLang="ja-JP" sz="1800" dirty="0"/>
                  <a:t>※</a:t>
                </a:r>
                <a:r>
                  <a:rPr lang="en-US" altLang="ja-JP" dirty="0"/>
                  <a:t> </a:t>
                </a:r>
                <a14:m>
                  <m:oMath xmlns:m="http://schemas.openxmlformats.org/officeDocument/2006/math">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𝑊</m:t>
                        </m:r>
                      </m:e>
                      <m:sub>
                        <m:r>
                          <a:rPr lang="en-US" altLang="ja-JP" sz="1800" b="0" i="1" smtClean="0">
                            <a:latin typeface="Cambria Math" panose="02040503050406030204" pitchFamily="18" charset="0"/>
                          </a:rPr>
                          <m:t>𝑂</m:t>
                        </m:r>
                      </m:sub>
                    </m:sSub>
                  </m:oMath>
                </a14:m>
                <a:r>
                  <a:rPr lang="ja-JP" altLang="en-US" sz="1800" dirty="0"/>
                  <a:t>も単語分散表現として使用できるが</a:t>
                </a:r>
                <a14:m>
                  <m:oMath xmlns:m="http://schemas.openxmlformats.org/officeDocument/2006/math">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𝑊</m:t>
                        </m:r>
                      </m:e>
                      <m:sub>
                        <m:r>
                          <a:rPr lang="en-US" altLang="ja-JP" sz="1800" b="0" i="1" smtClean="0">
                            <a:latin typeface="Cambria Math" panose="02040503050406030204" pitchFamily="18" charset="0"/>
                          </a:rPr>
                          <m:t>𝐼</m:t>
                        </m:r>
                      </m:sub>
                    </m:sSub>
                  </m:oMath>
                </a14:m>
                <a:r>
                  <a:rPr lang="ja-JP" altLang="en-US" sz="1800" dirty="0"/>
                  <a:t>を使用するのが一般的</a:t>
                </a:r>
                <a:endParaRPr lang="en-US" altLang="ja-JP" sz="1800" dirty="0"/>
              </a:p>
            </p:txBody>
          </p:sp>
        </mc:Choice>
        <mc:Fallback xmlns="">
          <p:sp>
            <p:nvSpPr>
              <p:cNvPr id="3" name="コンテンツ プレースホルダー 2">
                <a:extLst>
                  <a:ext uri="{FF2B5EF4-FFF2-40B4-BE49-F238E27FC236}">
                    <a16:creationId xmlns:a16="http://schemas.microsoft.com/office/drawing/2014/main" id="{EB4AF077-D05C-4E48-9204-427E62595531}"/>
                  </a:ext>
                </a:extLst>
              </p:cNvPr>
              <p:cNvSpPr>
                <a:spLocks noGrp="1" noRot="1" noChangeAspect="1" noMove="1" noResize="1" noEditPoints="1" noAdjustHandles="1" noChangeArrowheads="1" noChangeShapeType="1" noTextEdit="1"/>
              </p:cNvSpPr>
              <p:nvPr>
                <p:ph idx="1"/>
              </p:nvPr>
            </p:nvSpPr>
            <p:spPr>
              <a:xfrm>
                <a:off x="419099" y="2183281"/>
                <a:ext cx="11692689" cy="1838647"/>
              </a:xfrm>
              <a:blipFill>
                <a:blip r:embed="rId3"/>
                <a:stretch>
                  <a:fillRect/>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6</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word2vec</a:t>
            </a:r>
          </a:p>
        </p:txBody>
      </p:sp>
      <p:pic>
        <p:nvPicPr>
          <p:cNvPr id="8" name="図 7">
            <a:extLst>
              <a:ext uri="{FF2B5EF4-FFF2-40B4-BE49-F238E27FC236}">
                <a16:creationId xmlns:a16="http://schemas.microsoft.com/office/drawing/2014/main" id="{5BE610AF-F2AB-F069-AEE2-6A9D7F281A59}"/>
              </a:ext>
            </a:extLst>
          </p:cNvPr>
          <p:cNvPicPr>
            <a:picLocks/>
          </p:cNvPicPr>
          <p:nvPr/>
        </p:nvPicPr>
        <p:blipFill>
          <a:blip r:embed="rId4"/>
          <a:stretch>
            <a:fillRect/>
          </a:stretch>
        </p:blipFill>
        <p:spPr>
          <a:xfrm>
            <a:off x="7641060" y="943953"/>
            <a:ext cx="3977038" cy="4970094"/>
          </a:xfrm>
          <a:prstGeom prst="rect">
            <a:avLst/>
          </a:prstGeom>
        </p:spPr>
      </p:pic>
      <p:pic>
        <p:nvPicPr>
          <p:cNvPr id="15" name="図 14">
            <a:extLst>
              <a:ext uri="{FF2B5EF4-FFF2-40B4-BE49-F238E27FC236}">
                <a16:creationId xmlns:a16="http://schemas.microsoft.com/office/drawing/2014/main" id="{DDCB8836-19BA-57EE-32A0-21B4E0AACBD4}"/>
              </a:ext>
            </a:extLst>
          </p:cNvPr>
          <p:cNvPicPr>
            <a:picLocks/>
          </p:cNvPicPr>
          <p:nvPr/>
        </p:nvPicPr>
        <p:blipFill>
          <a:blip r:embed="rId5"/>
          <a:stretch>
            <a:fillRect/>
          </a:stretch>
        </p:blipFill>
        <p:spPr>
          <a:xfrm>
            <a:off x="914401" y="5403850"/>
            <a:ext cx="5334000" cy="1905000"/>
          </a:xfrm>
          <a:prstGeom prst="rect">
            <a:avLst/>
          </a:prstGeom>
        </p:spPr>
      </p:pic>
      <p:sp>
        <p:nvSpPr>
          <p:cNvPr id="5" name="正方形/長方形 4">
            <a:extLst>
              <a:ext uri="{FF2B5EF4-FFF2-40B4-BE49-F238E27FC236}">
                <a16:creationId xmlns:a16="http://schemas.microsoft.com/office/drawing/2014/main" id="{BCF1E03A-1BAE-5203-34B6-4785B5EB950B}"/>
              </a:ext>
            </a:extLst>
          </p:cNvPr>
          <p:cNvSpPr/>
          <p:nvPr/>
        </p:nvSpPr>
        <p:spPr>
          <a:xfrm>
            <a:off x="8065971" y="3019763"/>
            <a:ext cx="544629" cy="489081"/>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C8412759-3228-CBA0-545D-320252FF8985}"/>
              </a:ext>
            </a:extLst>
          </p:cNvPr>
          <p:cNvPicPr>
            <a:picLocks/>
          </p:cNvPicPr>
          <p:nvPr/>
        </p:nvPicPr>
        <p:blipFill>
          <a:blip r:embed="rId6"/>
          <a:stretch>
            <a:fillRect/>
          </a:stretch>
        </p:blipFill>
        <p:spPr>
          <a:xfrm>
            <a:off x="1069087" y="3648972"/>
            <a:ext cx="4607813" cy="1754878"/>
          </a:xfrm>
          <a:prstGeom prst="rect">
            <a:avLst/>
          </a:prstGeom>
        </p:spPr>
      </p:pic>
    </p:spTree>
    <p:extLst>
      <p:ext uri="{BB962C8B-B14F-4D97-AF65-F5344CB8AC3E}">
        <p14:creationId xmlns:p14="http://schemas.microsoft.com/office/powerpoint/2010/main" val="2445822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100" y="1181551"/>
            <a:ext cx="10515600" cy="1325563"/>
          </a:xfrm>
        </p:spPr>
        <p:txBody>
          <a:bodyPr/>
          <a:lstStyle/>
          <a:p>
            <a:r>
              <a:rPr kumimoji="1" lang="ja-JP" altLang="en-US" dirty="0"/>
              <a:t>内積 ≒ 類似度</a:t>
            </a:r>
          </a:p>
        </p:txBody>
      </p:sp>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1838647"/>
          </a:xfrm>
        </p:spPr>
        <p:txBody>
          <a:bodyPr>
            <a:noAutofit/>
          </a:bodyPr>
          <a:lstStyle/>
          <a:p>
            <a:pPr>
              <a:lnSpc>
                <a:spcPct val="150000"/>
              </a:lnSpc>
            </a:pPr>
            <a:r>
              <a:rPr lang="ja-JP" altLang="en-US" b="0" dirty="0"/>
              <a:t>ベクトル同士の対応する要素の積の和</a:t>
            </a:r>
            <a:endParaRPr lang="en-US" altLang="ja-JP" b="0" dirty="0"/>
          </a:p>
          <a:p>
            <a:pPr>
              <a:lnSpc>
                <a:spcPct val="150000"/>
              </a:lnSpc>
            </a:pPr>
            <a:r>
              <a:rPr lang="ja-JP" altLang="en-US" b="0" dirty="0"/>
              <a:t>証明は三平方の定理と余弦定理でできる</a:t>
            </a:r>
            <a:endParaRPr lang="en-US" altLang="ja-JP" b="0" dirty="0"/>
          </a:p>
          <a:p>
            <a:pPr>
              <a:lnSpc>
                <a:spcPct val="150000"/>
              </a:lnSpc>
            </a:pPr>
            <a:r>
              <a:rPr lang="en-US" altLang="ja-JP" b="0" dirty="0"/>
              <a:t>2</a:t>
            </a:r>
            <a:r>
              <a:rPr lang="ja-JP" altLang="en-US" b="0" dirty="0"/>
              <a:t>つのベクトルを</a:t>
            </a:r>
            <a:r>
              <a:rPr lang="en-US" altLang="ja-JP" b="0" dirty="0"/>
              <a:t>A</a:t>
            </a:r>
            <a:r>
              <a:rPr lang="ja-JP" altLang="en-US" b="0" dirty="0"/>
              <a:t>，</a:t>
            </a:r>
            <a:r>
              <a:rPr lang="en-US" altLang="ja-JP" b="0" dirty="0"/>
              <a:t>B</a:t>
            </a:r>
            <a:r>
              <a:rPr lang="ja-JP" altLang="en-US" b="0" dirty="0"/>
              <a:t>，なす角を</a:t>
            </a:r>
            <a:r>
              <a:rPr lang="en-US" altLang="ja-JP" b="0" dirty="0"/>
              <a:t>θ</a:t>
            </a:r>
            <a:r>
              <a:rPr lang="ja-JP" altLang="en-US" b="0" dirty="0"/>
              <a:t>とするとその内積は</a:t>
            </a:r>
            <a:endParaRPr lang="en-US" altLang="ja-JP" b="0" dirty="0"/>
          </a:p>
          <a:p>
            <a:pPr>
              <a:lnSpc>
                <a:spcPct val="150000"/>
              </a:lnSpc>
            </a:pPr>
            <a:endParaRPr lang="en-US" altLang="ja-JP" sz="3600" dirty="0"/>
          </a:p>
        </p:txBody>
      </p:sp>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7</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word2vec</a:t>
            </a:r>
          </a:p>
        </p:txBody>
      </p:sp>
      <p:pic>
        <p:nvPicPr>
          <p:cNvPr id="10" name="図 9">
            <a:extLst>
              <a:ext uri="{FF2B5EF4-FFF2-40B4-BE49-F238E27FC236}">
                <a16:creationId xmlns:a16="http://schemas.microsoft.com/office/drawing/2014/main" id="{6BBCF7DB-A422-1F8C-19E2-9759D70BC09E}"/>
              </a:ext>
            </a:extLst>
          </p:cNvPr>
          <p:cNvPicPr>
            <a:picLocks noChangeAspect="1"/>
          </p:cNvPicPr>
          <p:nvPr/>
        </p:nvPicPr>
        <p:blipFill>
          <a:blip r:embed="rId3"/>
          <a:stretch>
            <a:fillRect/>
          </a:stretch>
        </p:blipFill>
        <p:spPr>
          <a:xfrm>
            <a:off x="545851" y="4412095"/>
            <a:ext cx="5235089" cy="2122333"/>
          </a:xfrm>
          <a:prstGeom prst="rect">
            <a:avLst/>
          </a:prstGeom>
        </p:spPr>
      </p:pic>
      <p:pic>
        <p:nvPicPr>
          <p:cNvPr id="11" name="図 10" descr="ダイアグラム&#10;&#10;自動的に生成された説明">
            <a:extLst>
              <a:ext uri="{FF2B5EF4-FFF2-40B4-BE49-F238E27FC236}">
                <a16:creationId xmlns:a16="http://schemas.microsoft.com/office/drawing/2014/main" id="{32688C7F-D612-066B-8958-0A3DA158B7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419" y="4350913"/>
            <a:ext cx="4322144" cy="2507087"/>
          </a:xfrm>
          <a:prstGeom prst="rect">
            <a:avLst/>
          </a:prstGeom>
        </p:spPr>
      </p:pic>
    </p:spTree>
    <p:extLst>
      <p:ext uri="{BB962C8B-B14F-4D97-AF65-F5344CB8AC3E}">
        <p14:creationId xmlns:p14="http://schemas.microsoft.com/office/powerpoint/2010/main" val="3002920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100" y="1181551"/>
            <a:ext cx="10515600" cy="1325563"/>
          </a:xfrm>
        </p:spPr>
        <p:txBody>
          <a:bodyPr/>
          <a:lstStyle/>
          <a:p>
            <a:r>
              <a:rPr kumimoji="1" lang="en-US" altLang="ja-JP" dirty="0"/>
              <a:t>Skip-gram</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1838647"/>
              </a:xfrm>
            </p:spPr>
            <p:txBody>
              <a:bodyPr>
                <a:noAutofit/>
              </a:bodyPr>
              <a:lstStyle/>
              <a:p>
                <a:pPr>
                  <a:lnSpc>
                    <a:spcPct val="150000"/>
                  </a:lnSpc>
                </a:pPr>
                <a14:m>
                  <m:oMath xmlns:m="http://schemas.openxmlformats.org/officeDocument/2006/math">
                    <m:r>
                      <a:rPr lang="ja-JP" altLang="en-US" sz="2000" b="0" i="1" smtClean="0">
                        <a:latin typeface="Cambria Math" panose="02040503050406030204" pitchFamily="18" charset="0"/>
                      </a:rPr>
                      <m:t>なぜ</m:t>
                    </m:r>
                  </m:oMath>
                </a14:m>
                <a:r>
                  <a:rPr lang="ja-JP" altLang="en-US" sz="2000" dirty="0"/>
                  <a:t>ベクトルに加法性が表れるのか？</a:t>
                </a:r>
                <a:br>
                  <a:rPr lang="en-US" altLang="ja-JP" sz="2000" dirty="0"/>
                </a:b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𝑊</m:t>
                        </m:r>
                      </m:e>
                      <m:sub>
                        <m:r>
                          <a:rPr lang="en-US" altLang="ja-JP" sz="2000" b="0" i="1" smtClean="0">
                            <a:latin typeface="Cambria Math" panose="02040503050406030204" pitchFamily="18" charset="0"/>
                          </a:rPr>
                          <m:t>𝑂</m:t>
                        </m:r>
                      </m:sub>
                    </m:sSub>
                  </m:oMath>
                </a14:m>
                <a:r>
                  <a:rPr lang="ja-JP" altLang="en-US" sz="2000" dirty="0"/>
                  <a:t>の各行は各単語の分散表現に対応</a:t>
                </a:r>
                <a:br>
                  <a:rPr lang="en-US" altLang="ja-JP" sz="2000" dirty="0"/>
                </a:br>
                <a:r>
                  <a:rPr lang="ja-JP" altLang="en-US" sz="2000" dirty="0"/>
                  <a:t>→ </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𝑣</m:t>
                        </m:r>
                      </m:e>
                      <m:sub>
                        <m:r>
                          <a:rPr lang="en-US" altLang="ja-JP" sz="2000" b="0" i="1" smtClean="0">
                            <a:latin typeface="Cambria Math" panose="02040503050406030204" pitchFamily="18" charset="0"/>
                          </a:rPr>
                          <m:t>𝑡</m:t>
                        </m:r>
                      </m:sub>
                    </m:sSub>
                  </m:oMath>
                </a14:m>
                <a:r>
                  <a:rPr lang="ja-JP" altLang="en-US" sz="2000" dirty="0"/>
                  <a:t>は行ベクトルなので</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𝑊</m:t>
                        </m:r>
                      </m:e>
                      <m:sub>
                        <m:r>
                          <a:rPr lang="en-US" altLang="ja-JP" sz="2000" b="0" i="1" smtClean="0">
                            <a:latin typeface="Cambria Math" panose="02040503050406030204" pitchFamily="18" charset="0"/>
                          </a:rPr>
                          <m:t>𝑂</m:t>
                        </m:r>
                      </m:sub>
                    </m:sSub>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𝑣</m:t>
                        </m:r>
                      </m:e>
                      <m:sub>
                        <m:r>
                          <a:rPr lang="en-US" altLang="ja-JP" sz="2000" b="0" i="1" smtClean="0">
                            <a:latin typeface="Cambria Math" panose="02040503050406030204" pitchFamily="18" charset="0"/>
                          </a:rPr>
                          <m:t>𝑡</m:t>
                        </m:r>
                      </m:sub>
                    </m:sSub>
                  </m:oMath>
                </a14:m>
                <a:r>
                  <a:rPr lang="ja-JP" altLang="en-US" sz="2000" dirty="0"/>
                  <a:t>は各単語と注目単語の内積計算</a:t>
                </a:r>
                <a:br>
                  <a:rPr lang="en-US" altLang="ja-JP" sz="2000" dirty="0"/>
                </a:br>
                <a:r>
                  <a:rPr lang="ja-JP" altLang="en-US" sz="2000" dirty="0"/>
                  <a:t>→ 意味的な類似性と共起情報が組み込まれる</a:t>
                </a:r>
                <a:br>
                  <a:rPr lang="en-US" altLang="ja-JP" sz="2000" dirty="0"/>
                </a:br>
                <a:r>
                  <a:rPr lang="ja-JP" altLang="en-US" sz="2000" dirty="0"/>
                  <a:t>→ 意味の加法性がベクトルに現れる</a:t>
                </a:r>
                <a:endParaRPr lang="en-US" altLang="ja-JP" sz="2000" dirty="0"/>
              </a:p>
              <a:p>
                <a:pPr>
                  <a:lnSpc>
                    <a:spcPct val="150000"/>
                  </a:lnSpc>
                </a:pPr>
                <a:r>
                  <a:rPr lang="ja-JP" altLang="en-US" sz="2000" dirty="0"/>
                  <a:t>詳しくは</a:t>
                </a:r>
                <a:r>
                  <a:rPr lang="en-US" altLang="ja-JP" sz="2000" dirty="0"/>
                  <a:t>Skip-Gram – </a:t>
                </a:r>
                <a:r>
                  <a:rPr lang="en-US" altLang="ja-JP" sz="2000" dirty="0" err="1"/>
                  <a:t>Zipf</a:t>
                </a:r>
                <a:r>
                  <a:rPr lang="en-US" altLang="ja-JP" sz="2000" dirty="0"/>
                  <a:t> + Uniform = Vector Additivity</a:t>
                </a:r>
                <a:r>
                  <a:rPr lang="ja-JP" altLang="en-US" sz="2000" dirty="0"/>
                  <a:t>参照</a:t>
                </a:r>
                <a:endParaRPr lang="en-US" altLang="ja-JP" sz="2000" dirty="0"/>
              </a:p>
            </p:txBody>
          </p:sp>
        </mc:Choice>
        <mc:Fallback xmlns="">
          <p:sp>
            <p:nvSpPr>
              <p:cNvPr id="3" name="コンテンツ プレースホルダー 2">
                <a:extLst>
                  <a:ext uri="{FF2B5EF4-FFF2-40B4-BE49-F238E27FC236}">
                    <a16:creationId xmlns:a16="http://schemas.microsoft.com/office/drawing/2014/main" id="{EB4AF077-D05C-4E48-9204-427E62595531}"/>
                  </a:ext>
                </a:extLst>
              </p:cNvPr>
              <p:cNvSpPr>
                <a:spLocks noGrp="1" noRot="1" noChangeAspect="1" noMove="1" noResize="1" noEditPoints="1" noAdjustHandles="1" noChangeArrowheads="1" noChangeShapeType="1" noTextEdit="1"/>
              </p:cNvSpPr>
              <p:nvPr>
                <p:ph idx="1"/>
              </p:nvPr>
            </p:nvSpPr>
            <p:spPr>
              <a:xfrm>
                <a:off x="419099" y="2183281"/>
                <a:ext cx="11692689" cy="1838647"/>
              </a:xfrm>
              <a:blipFill>
                <a:blip r:embed="rId3"/>
                <a:stretch>
                  <a:fillRect l="-469" b="-64570"/>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8</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word2vec</a:t>
            </a:r>
          </a:p>
        </p:txBody>
      </p:sp>
      <p:pic>
        <p:nvPicPr>
          <p:cNvPr id="8" name="図 7">
            <a:extLst>
              <a:ext uri="{FF2B5EF4-FFF2-40B4-BE49-F238E27FC236}">
                <a16:creationId xmlns:a16="http://schemas.microsoft.com/office/drawing/2014/main" id="{5BE610AF-F2AB-F069-AEE2-6A9D7F281A59}"/>
              </a:ext>
            </a:extLst>
          </p:cNvPr>
          <p:cNvPicPr>
            <a:picLocks/>
          </p:cNvPicPr>
          <p:nvPr/>
        </p:nvPicPr>
        <p:blipFill>
          <a:blip r:embed="rId4"/>
          <a:stretch>
            <a:fillRect/>
          </a:stretch>
        </p:blipFill>
        <p:spPr>
          <a:xfrm>
            <a:off x="7641061" y="990011"/>
            <a:ext cx="3977038" cy="4970094"/>
          </a:xfrm>
          <a:prstGeom prst="rect">
            <a:avLst/>
          </a:prstGeom>
        </p:spPr>
      </p:pic>
      <p:pic>
        <p:nvPicPr>
          <p:cNvPr id="15" name="図 14">
            <a:extLst>
              <a:ext uri="{FF2B5EF4-FFF2-40B4-BE49-F238E27FC236}">
                <a16:creationId xmlns:a16="http://schemas.microsoft.com/office/drawing/2014/main" id="{DDCB8836-19BA-57EE-32A0-21B4E0AACBD4}"/>
              </a:ext>
            </a:extLst>
          </p:cNvPr>
          <p:cNvPicPr>
            <a:picLocks/>
          </p:cNvPicPr>
          <p:nvPr/>
        </p:nvPicPr>
        <p:blipFill>
          <a:blip r:embed="rId5"/>
          <a:stretch>
            <a:fillRect/>
          </a:stretch>
        </p:blipFill>
        <p:spPr>
          <a:xfrm>
            <a:off x="195742" y="5261256"/>
            <a:ext cx="5334000" cy="1905000"/>
          </a:xfrm>
          <a:prstGeom prst="rect">
            <a:avLst/>
          </a:prstGeom>
        </p:spPr>
      </p:pic>
      <p:sp>
        <p:nvSpPr>
          <p:cNvPr id="5" name="正方形/長方形 4">
            <a:extLst>
              <a:ext uri="{FF2B5EF4-FFF2-40B4-BE49-F238E27FC236}">
                <a16:creationId xmlns:a16="http://schemas.microsoft.com/office/drawing/2014/main" id="{BCF1E03A-1BAE-5203-34B6-4785B5EB950B}"/>
              </a:ext>
            </a:extLst>
          </p:cNvPr>
          <p:cNvSpPr/>
          <p:nvPr/>
        </p:nvSpPr>
        <p:spPr>
          <a:xfrm>
            <a:off x="9296493" y="943953"/>
            <a:ext cx="2321605" cy="506221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AC73C4D0-7F27-3AF2-406B-FBD70B03CBCD}"/>
              </a:ext>
            </a:extLst>
          </p:cNvPr>
          <p:cNvPicPr>
            <a:picLocks/>
          </p:cNvPicPr>
          <p:nvPr/>
        </p:nvPicPr>
        <p:blipFill>
          <a:blip r:embed="rId6"/>
          <a:stretch>
            <a:fillRect/>
          </a:stretch>
        </p:blipFill>
        <p:spPr>
          <a:xfrm>
            <a:off x="5659554" y="5173509"/>
            <a:ext cx="3143250" cy="1619250"/>
          </a:xfrm>
          <a:prstGeom prst="rect">
            <a:avLst/>
          </a:prstGeom>
        </p:spPr>
      </p:pic>
    </p:spTree>
    <p:extLst>
      <p:ext uri="{BB962C8B-B14F-4D97-AF65-F5344CB8AC3E}">
        <p14:creationId xmlns:p14="http://schemas.microsoft.com/office/powerpoint/2010/main" val="3509716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F707-55D6-47B9-AAE4-103E1D57A10B}"/>
              </a:ext>
            </a:extLst>
          </p:cNvPr>
          <p:cNvSpPr>
            <a:spLocks noGrp="1"/>
          </p:cNvSpPr>
          <p:nvPr>
            <p:ph type="title"/>
          </p:nvPr>
        </p:nvSpPr>
        <p:spPr>
          <a:xfrm>
            <a:off x="419100" y="1181551"/>
            <a:ext cx="10515600" cy="1325563"/>
          </a:xfrm>
        </p:spPr>
        <p:txBody>
          <a:bodyPr/>
          <a:lstStyle/>
          <a:p>
            <a:r>
              <a:rPr kumimoji="1" lang="en-US" altLang="ja-JP" dirty="0"/>
              <a:t>Negative sampling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B4AF077-D05C-4E48-9204-427E62595531}"/>
                  </a:ext>
                </a:extLst>
              </p:cNvPr>
              <p:cNvSpPr>
                <a:spLocks noGrp="1"/>
              </p:cNvSpPr>
              <p:nvPr>
                <p:ph idx="1"/>
              </p:nvPr>
            </p:nvSpPr>
            <p:spPr>
              <a:xfrm>
                <a:off x="419099" y="2183281"/>
                <a:ext cx="11692689" cy="1838647"/>
              </a:xfrm>
            </p:spPr>
            <p:txBody>
              <a:bodyPr>
                <a:noAutofit/>
              </a:bodyPr>
              <a:lstStyle/>
              <a:p>
                <a:pPr>
                  <a:lnSpc>
                    <a:spcPct val="150000"/>
                  </a:lnSpc>
                </a:pPr>
                <a:r>
                  <a:rPr lang="ja-JP" altLang="en-US" sz="2000" dirty="0"/>
                  <a:t>多値分類を</a:t>
                </a:r>
                <a:r>
                  <a:rPr lang="en-US" altLang="ja-JP" sz="2000" dirty="0"/>
                  <a:t>2</a:t>
                </a:r>
                <a:r>
                  <a:rPr lang="ja-JP" altLang="en-US" sz="2000" dirty="0"/>
                  <a:t>値分類で近似する手法</a:t>
                </a:r>
                <a:endParaRPr lang="en-US" altLang="ja-JP" sz="2000" dirty="0"/>
              </a:p>
              <a:p>
                <a:pPr>
                  <a:lnSpc>
                    <a:spcPct val="150000"/>
                  </a:lnSpc>
                </a:pPr>
                <a:r>
                  <a:rPr lang="en-US" altLang="ja-JP" sz="2000" dirty="0"/>
                  <a:t>N=100</a:t>
                </a:r>
                <a:r>
                  <a:rPr lang="ja-JP" altLang="en-US" sz="2000" dirty="0"/>
                  <a:t>万語のデータを考える</a:t>
                </a:r>
                <a:br>
                  <a:rPr lang="en-US" altLang="ja-JP" sz="2000" dirty="0"/>
                </a:br>
                <a:r>
                  <a:rPr lang="ja-JP" altLang="en-US" sz="2000" dirty="0"/>
                  <a:t>→正例：１，負例：</a:t>
                </a:r>
                <a:r>
                  <a:rPr lang="en-US" altLang="ja-JP" sz="2000" dirty="0"/>
                  <a:t>100</a:t>
                </a:r>
                <a:r>
                  <a:rPr lang="ja-JP" altLang="en-US" sz="2000" dirty="0"/>
                  <a:t>万</a:t>
                </a:r>
                <a:r>
                  <a:rPr lang="en-US" altLang="ja-JP" sz="2000" dirty="0"/>
                  <a:t>-1</a:t>
                </a:r>
                <a:br>
                  <a:rPr lang="en-US" altLang="ja-JP" sz="2000" dirty="0"/>
                </a:br>
                <a:r>
                  <a:rPr lang="ja-JP" altLang="en-US" sz="2000" dirty="0"/>
                  <a:t>→負例をすべて使うのではなく</a:t>
                </a:r>
                <a:r>
                  <a:rPr lang="en-US" altLang="ja-JP" sz="2000" dirty="0"/>
                  <a:t>10</a:t>
                </a:r>
                <a:r>
                  <a:rPr lang="ja-JP" altLang="en-US" sz="2000" dirty="0"/>
                  <a:t>個くらいサンプリングする</a:t>
                </a:r>
                <a:br>
                  <a:rPr lang="en-US" altLang="ja-JP" sz="2000" dirty="0"/>
                </a:br>
                <a:r>
                  <a:rPr lang="ja-JP" altLang="en-US" sz="2000" dirty="0"/>
                  <a:t>→正例と不例の</a:t>
                </a:r>
                <a:r>
                  <a:rPr lang="en-US" altLang="ja-JP" sz="2000" dirty="0"/>
                  <a:t>2</a:t>
                </a:r>
                <a:r>
                  <a:rPr lang="ja-JP" altLang="en-US" sz="2000" dirty="0"/>
                  <a:t>値分類問題に（シグモイド関数の使用）</a:t>
                </a:r>
                <a:br>
                  <a:rPr lang="en-US" altLang="ja-JP" sz="2000" dirty="0"/>
                </a:br>
                <a:r>
                  <a:rPr lang="ja-JP" altLang="en-US" sz="2000" dirty="0"/>
                  <a:t>→損失関数は</a:t>
                </a:r>
                <a:r>
                  <a:rPr lang="en-US" altLang="ja-JP" sz="2000" dirty="0"/>
                  <a:t>2</a:t>
                </a:r>
                <a:r>
                  <a:rPr lang="ja-JP" altLang="en-US" sz="2000" dirty="0"/>
                  <a:t>値交差エントロピーに</a:t>
                </a:r>
                <a:endParaRPr lang="en-US" altLang="ja-JP" sz="2000" dirty="0"/>
              </a:p>
              <a:p>
                <a:pPr>
                  <a:lnSpc>
                    <a:spcPct val="150000"/>
                  </a:lnSpc>
                </a:pPr>
                <a:r>
                  <a:rPr lang="ja-JP" altLang="en-US" sz="2000" dirty="0"/>
                  <a:t>負例は全文章中の各単語の出現回数割合</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𝑝</m:t>
                        </m:r>
                      </m:e>
                      <m:sub>
                        <m:r>
                          <a:rPr lang="en-US" altLang="ja-JP" sz="2000" b="0" i="1" smtClean="0">
                            <a:latin typeface="Cambria Math" panose="02040503050406030204" pitchFamily="18" charset="0"/>
                          </a:rPr>
                          <m:t>𝑖</m:t>
                        </m:r>
                      </m:sub>
                    </m:sSub>
                  </m:oMath>
                </a14:m>
                <a:r>
                  <a:rPr lang="ja-JP" altLang="en-US" sz="2000" dirty="0"/>
                  <a:t>から確率を計算しサンプリング</a:t>
                </a:r>
                <a:endParaRPr lang="en-US" altLang="ja-JP" sz="2000" dirty="0"/>
              </a:p>
            </p:txBody>
          </p:sp>
        </mc:Choice>
        <mc:Fallback xmlns="">
          <p:sp>
            <p:nvSpPr>
              <p:cNvPr id="3" name="コンテンツ プレースホルダー 2">
                <a:extLst>
                  <a:ext uri="{FF2B5EF4-FFF2-40B4-BE49-F238E27FC236}">
                    <a16:creationId xmlns:a16="http://schemas.microsoft.com/office/drawing/2014/main" id="{EB4AF077-D05C-4E48-9204-427E62595531}"/>
                  </a:ext>
                </a:extLst>
              </p:cNvPr>
              <p:cNvSpPr>
                <a:spLocks noGrp="1" noRot="1" noChangeAspect="1" noMove="1" noResize="1" noEditPoints="1" noAdjustHandles="1" noChangeArrowheads="1" noChangeShapeType="1" noTextEdit="1"/>
              </p:cNvSpPr>
              <p:nvPr>
                <p:ph idx="1"/>
              </p:nvPr>
            </p:nvSpPr>
            <p:spPr>
              <a:xfrm>
                <a:off x="419099" y="2183281"/>
                <a:ext cx="11692689" cy="1838647"/>
              </a:xfrm>
              <a:blipFill>
                <a:blip r:embed="rId3"/>
                <a:stretch>
                  <a:fillRect l="-469" b="-95033"/>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982B8C2-F5A9-46B8-9806-D8D1715EE898}"/>
              </a:ext>
            </a:extLst>
          </p:cNvPr>
          <p:cNvSpPr>
            <a:spLocks noGrp="1"/>
          </p:cNvSpPr>
          <p:nvPr>
            <p:ph type="sldNum" sz="quarter" idx="12"/>
          </p:nvPr>
        </p:nvSpPr>
        <p:spPr/>
        <p:txBody>
          <a:bodyPr/>
          <a:lstStyle/>
          <a:p>
            <a:fld id="{CC91B4CD-F517-476D-8D85-9B1070BAAF22}" type="slidenum">
              <a:rPr kumimoji="1" lang="ja-JP" altLang="en-US" smtClean="0"/>
              <a:t>9</a:t>
            </a:fld>
            <a:endParaRPr kumimoji="1" lang="ja-JP" altLang="en-US" dirty="0"/>
          </a:p>
        </p:txBody>
      </p:sp>
      <p:sp>
        <p:nvSpPr>
          <p:cNvPr id="6" name="テキスト ボックス 7">
            <a:extLst>
              <a:ext uri="{FF2B5EF4-FFF2-40B4-BE49-F238E27FC236}">
                <a16:creationId xmlns:a16="http://schemas.microsoft.com/office/drawing/2014/main" id="{1A9ED324-FFD2-49E9-A55C-4C5932998557}"/>
              </a:ext>
            </a:extLst>
          </p:cNvPr>
          <p:cNvSpPr txBox="1"/>
          <p:nvPr/>
        </p:nvSpPr>
        <p:spPr>
          <a:xfrm>
            <a:off x="-1" y="147172"/>
            <a:ext cx="635961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a:solidFill>
                  <a:schemeClr val="bg1"/>
                </a:solidFill>
              </a:rPr>
              <a:t>word2vec</a:t>
            </a:r>
          </a:p>
        </p:txBody>
      </p:sp>
      <p:pic>
        <p:nvPicPr>
          <p:cNvPr id="8" name="図 7">
            <a:extLst>
              <a:ext uri="{FF2B5EF4-FFF2-40B4-BE49-F238E27FC236}">
                <a16:creationId xmlns:a16="http://schemas.microsoft.com/office/drawing/2014/main" id="{5BE610AF-F2AB-F069-AEE2-6A9D7F281A59}"/>
              </a:ext>
            </a:extLst>
          </p:cNvPr>
          <p:cNvPicPr>
            <a:picLocks/>
          </p:cNvPicPr>
          <p:nvPr/>
        </p:nvPicPr>
        <p:blipFill>
          <a:blip r:embed="rId4"/>
          <a:stretch>
            <a:fillRect/>
          </a:stretch>
        </p:blipFill>
        <p:spPr>
          <a:xfrm>
            <a:off x="7641061" y="990011"/>
            <a:ext cx="3977038" cy="4970094"/>
          </a:xfrm>
          <a:prstGeom prst="rect">
            <a:avLst/>
          </a:prstGeom>
        </p:spPr>
      </p:pic>
      <p:sp>
        <p:nvSpPr>
          <p:cNvPr id="5" name="正方形/長方形 4">
            <a:extLst>
              <a:ext uri="{FF2B5EF4-FFF2-40B4-BE49-F238E27FC236}">
                <a16:creationId xmlns:a16="http://schemas.microsoft.com/office/drawing/2014/main" id="{BCF1E03A-1BAE-5203-34B6-4785B5EB950B}"/>
              </a:ext>
            </a:extLst>
          </p:cNvPr>
          <p:cNvSpPr/>
          <p:nvPr/>
        </p:nvSpPr>
        <p:spPr>
          <a:xfrm>
            <a:off x="9296493" y="943953"/>
            <a:ext cx="2321605" cy="506221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EC1A9E8B-40E7-56B2-6201-F7940ED0101A}"/>
              </a:ext>
            </a:extLst>
          </p:cNvPr>
          <p:cNvPicPr>
            <a:picLocks/>
          </p:cNvPicPr>
          <p:nvPr/>
        </p:nvPicPr>
        <p:blipFill>
          <a:blip r:embed="rId5"/>
          <a:stretch>
            <a:fillRect/>
          </a:stretch>
        </p:blipFill>
        <p:spPr>
          <a:xfrm>
            <a:off x="-1376156" y="5775025"/>
            <a:ext cx="7149609" cy="1052936"/>
          </a:xfrm>
          <a:prstGeom prst="rect">
            <a:avLst/>
          </a:prstGeom>
        </p:spPr>
      </p:pic>
      <p:pic>
        <p:nvPicPr>
          <p:cNvPr id="13" name="図 12">
            <a:extLst>
              <a:ext uri="{FF2B5EF4-FFF2-40B4-BE49-F238E27FC236}">
                <a16:creationId xmlns:a16="http://schemas.microsoft.com/office/drawing/2014/main" id="{BB954164-551D-4CD6-9088-C1AE22636291}"/>
              </a:ext>
            </a:extLst>
          </p:cNvPr>
          <p:cNvPicPr>
            <a:picLocks/>
          </p:cNvPicPr>
          <p:nvPr/>
        </p:nvPicPr>
        <p:blipFill>
          <a:blip r:embed="rId6"/>
          <a:stretch>
            <a:fillRect/>
          </a:stretch>
        </p:blipFill>
        <p:spPr>
          <a:xfrm>
            <a:off x="3089710" y="5756988"/>
            <a:ext cx="6660780" cy="1052936"/>
          </a:xfrm>
          <a:prstGeom prst="rect">
            <a:avLst/>
          </a:prstGeom>
        </p:spPr>
      </p:pic>
    </p:spTree>
    <p:extLst>
      <p:ext uri="{BB962C8B-B14F-4D97-AF65-F5344CB8AC3E}">
        <p14:creationId xmlns:p14="http://schemas.microsoft.com/office/powerpoint/2010/main" val="664628884"/>
      </p:ext>
    </p:extLst>
  </p:cSld>
  <p:clrMapOvr>
    <a:masterClrMapping/>
  </p:clrMapOvr>
</p:sld>
</file>

<file path=ppt/theme/theme1.xml><?xml version="1.0" encoding="utf-8"?>
<a:theme xmlns:a="http://schemas.openxmlformats.org/drawingml/2006/main" name="ゼミ">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4-1確率・統計" id="{70E2D3D1-FAED-486A-AB1D-DF8507459FEF}" vid="{536327EA-6CE8-409C-813B-CABE46DCFFE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F22686F-9311-4782-BFDC-CC151E965C79}">
  <we:reference id="wa200000113" version="1.0.0.0" store="ja-JP" storeType="OMEX"/>
  <we:alternateReferences>
    <we:reference id="WA200000113"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3638</TotalTime>
  <Words>2288</Words>
  <Application>Microsoft Office PowerPoint</Application>
  <PresentationFormat>ワイド画面</PresentationFormat>
  <Paragraphs>265</Paragraphs>
  <Slides>31</Slides>
  <Notes>30</Notes>
  <HiddenSlides>1</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31</vt:i4>
      </vt:variant>
    </vt:vector>
  </HeadingPairs>
  <TitlesOfParts>
    <vt:vector size="37" baseType="lpstr">
      <vt:lpstr>游ゴシック</vt:lpstr>
      <vt:lpstr>Arial</vt:lpstr>
      <vt:lpstr>Calibri</vt:lpstr>
      <vt:lpstr>Cambria</vt:lpstr>
      <vt:lpstr>Cambria Math</vt:lpstr>
      <vt:lpstr>ゼミ</vt:lpstr>
      <vt:lpstr>node2vec : Scalable Feature Learning for Networks</vt:lpstr>
      <vt:lpstr>単語分散表現</vt:lpstr>
      <vt:lpstr>単語分散表現</vt:lpstr>
      <vt:lpstr>word2vec</vt:lpstr>
      <vt:lpstr>Skip-gram</vt:lpstr>
      <vt:lpstr>Skip-gram</vt:lpstr>
      <vt:lpstr>内積 ≒ 類似度</vt:lpstr>
      <vt:lpstr>Skip-gram</vt:lpstr>
      <vt:lpstr>Negative sampling</vt:lpstr>
      <vt:lpstr>Negative sampling</vt:lpstr>
      <vt:lpstr>グラフとは？</vt:lpstr>
      <vt:lpstr>グラフの表現</vt:lpstr>
      <vt:lpstr>DLにおけるグラフの扱う難点</vt:lpstr>
      <vt:lpstr>グラフエンベディング</vt:lpstr>
      <vt:lpstr>グラフのエンベディング</vt:lpstr>
      <vt:lpstr>Deep Walk，node2vecの発想</vt:lpstr>
      <vt:lpstr>潜在表現は何を表しているか？</vt:lpstr>
      <vt:lpstr>記号の整理</vt:lpstr>
      <vt:lpstr>仮定</vt:lpstr>
      <vt:lpstr>PowerPoint プレゼンテーション</vt:lpstr>
      <vt:lpstr>PowerPoint プレゼンテーション</vt:lpstr>
      <vt:lpstr>PowerPoint プレゼンテーション</vt:lpstr>
      <vt:lpstr>古典的なグラフ探索手法</vt:lpstr>
      <vt:lpstr>DFSとBFS</vt:lpstr>
      <vt:lpstr>node2vec</vt:lpstr>
      <vt:lpstr>Random Walk</vt:lpstr>
      <vt:lpstr>Search bias α</vt:lpstr>
      <vt:lpstr>Search bias α</vt:lpstr>
      <vt:lpstr>Search bias α</vt:lpstr>
      <vt:lpstr>PowerPoint プレゼンテーション</vt:lpstr>
      <vt:lpstr>エッジ特徴量の獲得</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Daiki Fujine</dc:creator>
  <cp:lastModifiedBy>Daiki Fujine</cp:lastModifiedBy>
  <cp:revision>42</cp:revision>
  <dcterms:created xsi:type="dcterms:W3CDTF">2022-04-14T02:56:59Z</dcterms:created>
  <dcterms:modified xsi:type="dcterms:W3CDTF">2023-07-28T07:38:12Z</dcterms:modified>
</cp:coreProperties>
</file>